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9" r:id="rId2"/>
  </p:sldMasterIdLst>
  <p:notesMasterIdLst>
    <p:notesMasterId r:id="rId30"/>
  </p:notesMasterIdLst>
  <p:sldIdLst>
    <p:sldId id="256" r:id="rId3"/>
    <p:sldId id="258" r:id="rId4"/>
    <p:sldId id="261" r:id="rId5"/>
    <p:sldId id="260" r:id="rId6"/>
    <p:sldId id="262" r:id="rId7"/>
    <p:sldId id="273" r:id="rId8"/>
    <p:sldId id="271" r:id="rId9"/>
    <p:sldId id="274" r:id="rId10"/>
    <p:sldId id="275" r:id="rId11"/>
    <p:sldId id="276" r:id="rId12"/>
    <p:sldId id="277" r:id="rId13"/>
    <p:sldId id="278" r:id="rId14"/>
    <p:sldId id="279" r:id="rId15"/>
    <p:sldId id="280" r:id="rId16"/>
    <p:sldId id="281" r:id="rId17"/>
    <p:sldId id="283" r:id="rId18"/>
    <p:sldId id="282" r:id="rId19"/>
    <p:sldId id="285" r:id="rId20"/>
    <p:sldId id="286" r:id="rId21"/>
    <p:sldId id="287" r:id="rId22"/>
    <p:sldId id="288" r:id="rId23"/>
    <p:sldId id="289" r:id="rId24"/>
    <p:sldId id="292" r:id="rId25"/>
    <p:sldId id="291" r:id="rId26"/>
    <p:sldId id="290" r:id="rId27"/>
    <p:sldId id="284" r:id="rId28"/>
    <p:sldId id="2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97" d="100"/>
          <a:sy n="97" d="100"/>
        </p:scale>
        <p:origin x="10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A98D1-AD83-42B1-A578-0DE6116EBCFA}" type="datetimeFigureOut">
              <a:rPr lang="en-US" smtClean="0"/>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F887A-6E1B-4613-8A8C-28FF3ED8A308}" type="slidenum">
              <a:rPr lang="en-US" smtClean="0"/>
              <a:t>‹#›</a:t>
            </a:fld>
            <a:endParaRPr lang="en-US"/>
          </a:p>
        </p:txBody>
      </p:sp>
    </p:spTree>
    <p:extLst>
      <p:ext uri="{BB962C8B-B14F-4D97-AF65-F5344CB8AC3E}">
        <p14:creationId xmlns:p14="http://schemas.microsoft.com/office/powerpoint/2010/main" val="312565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49460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62406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91125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4986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14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17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377698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57E02DD2-C122-41D1-BC24-169E2B3C67DC}" type="datetimeFigureOut">
              <a:rPr lang="en-US" smtClean="0"/>
              <a:t>5/6/2021</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8BA4703C-7D04-46F0-91A1-EE1937C20834}"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9633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3149050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hf hdr="0" ftr="0" dt="0"/>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57E02DD2-C122-41D1-BC24-169E2B3C67DC}" type="datetimeFigureOut">
              <a:rPr lang="en-US" smtClean="0"/>
              <a:t>5/6/2021</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8BA4703C-7D04-46F0-91A1-EE1937C20834}" type="slidenum">
              <a:rPr lang="en-US" smtClean="0"/>
              <a:t>‹#›</a:t>
            </a:fld>
            <a:endParaRPr lang="en-US"/>
          </a:p>
        </p:txBody>
      </p:sp>
    </p:spTree>
    <p:extLst>
      <p:ext uri="{BB962C8B-B14F-4D97-AF65-F5344CB8AC3E}">
        <p14:creationId xmlns:p14="http://schemas.microsoft.com/office/powerpoint/2010/main" val="306198907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isabilityrightsflorida.org/disability-topics/disability_topic_info/mental_health" TargetMode="External"/><Relationship Id="rId2" Type="http://schemas.openxmlformats.org/officeDocument/2006/relationships/hyperlink" Target="https://familycafe.net/" TargetMode="External"/><Relationship Id="rId1" Type="http://schemas.openxmlformats.org/officeDocument/2006/relationships/slideLayout" Target="../slideLayouts/slideLayout3.xml"/><Relationship Id="rId4" Type="http://schemas.openxmlformats.org/officeDocument/2006/relationships/hyperlink" Target="https://www.myflfamilies.com/service-programs/samh/managing-entiti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isabilityrightsflorida.org/disability-topics/category/special_education"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disabilityrightsflorida.org/disability-topics/category/housin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askjan.org/" TargetMode="External"/><Relationship Id="rId2" Type="http://schemas.openxmlformats.org/officeDocument/2006/relationships/hyperlink" Target="https://www.eeoc.gov/" TargetMode="External"/><Relationship Id="rId1" Type="http://schemas.openxmlformats.org/officeDocument/2006/relationships/slideLayout" Target="../slideLayouts/slideLayout3.xml"/><Relationship Id="rId5" Type="http://schemas.openxmlformats.org/officeDocument/2006/relationships/hyperlink" Target="http://www.abletrust.org/" TargetMode="External"/><Relationship Id="rId4" Type="http://schemas.openxmlformats.org/officeDocument/2006/relationships/hyperlink" Target="https://www.ada.gov/"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faast.org/"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dbs.myflorida.com/" TargetMode="External"/><Relationship Id="rId2" Type="http://schemas.openxmlformats.org/officeDocument/2006/relationships/hyperlink" Target="http://www.rehabworks.org/"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askearn.org/" TargetMode="External"/><Relationship Id="rId2" Type="http://schemas.openxmlformats.org/officeDocument/2006/relationships/hyperlink" Target="https://www.employflorida.com/vosnet/Default.aspx" TargetMode="External"/><Relationship Id="rId1" Type="http://schemas.openxmlformats.org/officeDocument/2006/relationships/slideLayout" Target="../slideLayouts/slideLayout3.xml"/><Relationship Id="rId5" Type="http://schemas.openxmlformats.org/officeDocument/2006/relationships/hyperlink" Target="http://disabilitychamber.org/" TargetMode="External"/><Relationship Id="rId4" Type="http://schemas.openxmlformats.org/officeDocument/2006/relationships/hyperlink" Target="https://www.ableunited.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apa.org/helpcenter/road-resilience" TargetMode="External"/><Relationship Id="rId3" Type="http://schemas.openxmlformats.org/officeDocument/2006/relationships/hyperlink" Target="https://www.nami.org/Home" TargetMode="External"/><Relationship Id="rId7" Type="http://schemas.openxmlformats.org/officeDocument/2006/relationships/hyperlink" Target="https://disabilityrightsflorida.org/" TargetMode="External"/><Relationship Id="rId2" Type="http://schemas.openxmlformats.org/officeDocument/2006/relationships/hyperlink" Target="https://www.nih.gov/" TargetMode="External"/><Relationship Id="rId1" Type="http://schemas.openxmlformats.org/officeDocument/2006/relationships/slideLayout" Target="../slideLayouts/slideLayout3.xml"/><Relationship Id="rId6" Type="http://schemas.openxmlformats.org/officeDocument/2006/relationships/hyperlink" Target="https://familycafe.net/" TargetMode="External"/><Relationship Id="rId5" Type="http://schemas.openxmlformats.org/officeDocument/2006/relationships/hyperlink" Target="https://adaa.org/" TargetMode="External"/><Relationship Id="rId4" Type="http://schemas.openxmlformats.org/officeDocument/2006/relationships/hyperlink" Target="https://www.ptsd.va.gov/understand/awareness/ptsd_treatment_works.asp" TargetMode="External"/><Relationship Id="rId9" Type="http://schemas.openxmlformats.org/officeDocument/2006/relationships/hyperlink" Target="https://www.wrightslaw.com/"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disabilityrightsflorida.org/Survey"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www.disabilityrightsflorida.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CDD0-618A-4CB7-9F81-6B0C0D9E83C1}"/>
              </a:ext>
            </a:extLst>
          </p:cNvPr>
          <p:cNvSpPr>
            <a:spLocks noGrp="1"/>
          </p:cNvSpPr>
          <p:nvPr>
            <p:ph type="ctrTitle"/>
          </p:nvPr>
        </p:nvSpPr>
        <p:spPr/>
        <p:txBody>
          <a:bodyPr>
            <a:normAutofit/>
          </a:bodyPr>
          <a:lstStyle/>
          <a:p>
            <a:r>
              <a:rPr lang="en-US" sz="4400" dirty="0"/>
              <a:t>COVID-19 and Trauma</a:t>
            </a:r>
          </a:p>
        </p:txBody>
      </p:sp>
      <p:sp>
        <p:nvSpPr>
          <p:cNvPr id="3" name="Subtitle 2">
            <a:extLst>
              <a:ext uri="{FF2B5EF4-FFF2-40B4-BE49-F238E27FC236}">
                <a16:creationId xmlns:a16="http://schemas.microsoft.com/office/drawing/2014/main" id="{D0B1A9FC-BC7E-4B0A-AEF2-9E2CFC1D65BC}"/>
              </a:ext>
            </a:extLst>
          </p:cNvPr>
          <p:cNvSpPr>
            <a:spLocks noGrp="1"/>
          </p:cNvSpPr>
          <p:nvPr>
            <p:ph type="subTitle" idx="1"/>
          </p:nvPr>
        </p:nvSpPr>
        <p:spPr/>
        <p:txBody>
          <a:bodyPr>
            <a:noAutofit/>
          </a:bodyPr>
          <a:lstStyle/>
          <a:p>
            <a:r>
              <a:rPr lang="en-US" dirty="0"/>
              <a:t>Pamela Ford</a:t>
            </a:r>
            <a:br>
              <a:rPr lang="en-US" dirty="0"/>
            </a:br>
            <a:r>
              <a:rPr lang="en-US" dirty="0"/>
              <a:t>Senior Advocate-Investigator</a:t>
            </a:r>
          </a:p>
          <a:p>
            <a:r>
              <a:rPr lang="en-US" dirty="0"/>
              <a:t>June 11-13, 2021</a:t>
            </a:r>
          </a:p>
        </p:txBody>
      </p:sp>
    </p:spTree>
    <p:extLst>
      <p:ext uri="{BB962C8B-B14F-4D97-AF65-F5344CB8AC3E}">
        <p14:creationId xmlns:p14="http://schemas.microsoft.com/office/powerpoint/2010/main" val="141169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7505-A450-43BE-AEF9-8F6D8765AF16}"/>
              </a:ext>
            </a:extLst>
          </p:cNvPr>
          <p:cNvSpPr>
            <a:spLocks noGrp="1"/>
          </p:cNvSpPr>
          <p:nvPr>
            <p:ph type="title"/>
          </p:nvPr>
        </p:nvSpPr>
        <p:spPr>
          <a:xfrm>
            <a:off x="914400" y="365125"/>
            <a:ext cx="10439400" cy="908783"/>
          </a:xfrm>
        </p:spPr>
        <p:txBody>
          <a:bodyPr>
            <a:normAutofit/>
          </a:bodyPr>
          <a:lstStyle/>
          <a:p>
            <a:r>
              <a:rPr lang="en-US" sz="3600" dirty="0"/>
              <a:t>COVID-19, Trauma, and Mental Health(3 of 3) </a:t>
            </a:r>
          </a:p>
        </p:txBody>
      </p:sp>
      <p:sp>
        <p:nvSpPr>
          <p:cNvPr id="3" name="Content Placeholder 2">
            <a:extLst>
              <a:ext uri="{FF2B5EF4-FFF2-40B4-BE49-F238E27FC236}">
                <a16:creationId xmlns:a16="http://schemas.microsoft.com/office/drawing/2014/main" id="{59298380-58CB-4C07-ACB3-0EF5186E8D91}"/>
              </a:ext>
            </a:extLst>
          </p:cNvPr>
          <p:cNvSpPr>
            <a:spLocks noGrp="1"/>
          </p:cNvSpPr>
          <p:nvPr>
            <p:ph idx="1"/>
          </p:nvPr>
        </p:nvSpPr>
        <p:spPr/>
        <p:txBody>
          <a:bodyPr/>
          <a:lstStyle/>
          <a:p>
            <a:r>
              <a:rPr lang="en-US" dirty="0"/>
              <a:t>COVID-19 is a traumatic event that we are all experiencing</a:t>
            </a:r>
          </a:p>
          <a:p>
            <a:r>
              <a:rPr lang="en-US" dirty="0"/>
              <a:t>Posttraumatic stress disorder (PTSD) can occur after a person has been through trauma</a:t>
            </a:r>
          </a:p>
          <a:p>
            <a:r>
              <a:rPr lang="en-US" dirty="0"/>
              <a:t>The effects of COVID-19 have affected mental health disorder symptoms</a:t>
            </a:r>
          </a:p>
          <a:p>
            <a:r>
              <a:rPr lang="en-US" dirty="0"/>
              <a:t>These can interfere with activities of daily living such as taking care of oneself, bathing, getting dressed, cooking, relationships, schoolwork, and job performance</a:t>
            </a:r>
          </a:p>
          <a:p>
            <a:r>
              <a:rPr lang="en-US" dirty="0"/>
              <a:t>It’s important to learn coping strategies for mental health challenges, build a support system (virtual, in-person), and seek professional help </a:t>
            </a:r>
          </a:p>
        </p:txBody>
      </p:sp>
      <p:sp>
        <p:nvSpPr>
          <p:cNvPr id="4" name="Slide Number Placeholder 3">
            <a:extLst>
              <a:ext uri="{FF2B5EF4-FFF2-40B4-BE49-F238E27FC236}">
                <a16:creationId xmlns:a16="http://schemas.microsoft.com/office/drawing/2014/main" id="{4456346F-4611-4BF1-A3B9-8D760782B2B9}"/>
              </a:ext>
            </a:extLst>
          </p:cNvPr>
          <p:cNvSpPr>
            <a:spLocks noGrp="1"/>
          </p:cNvSpPr>
          <p:nvPr>
            <p:ph type="sldNum" sz="quarter" idx="12"/>
          </p:nvPr>
        </p:nvSpPr>
        <p:spPr/>
        <p:txBody>
          <a:bodyPr/>
          <a:lstStyle/>
          <a:p>
            <a:fld id="{0AB1E767-4ECF-4D9D-BBBF-458554614D12}" type="slidenum">
              <a:rPr lang="en-US" smtClean="0"/>
              <a:t>10</a:t>
            </a:fld>
            <a:endParaRPr lang="en-US"/>
          </a:p>
        </p:txBody>
      </p:sp>
    </p:spTree>
    <p:extLst>
      <p:ext uri="{BB962C8B-B14F-4D97-AF65-F5344CB8AC3E}">
        <p14:creationId xmlns:p14="http://schemas.microsoft.com/office/powerpoint/2010/main" val="741857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84BC7-ABCF-470D-A542-C4DE6A5C93D7}"/>
              </a:ext>
            </a:extLst>
          </p:cNvPr>
          <p:cNvSpPr>
            <a:spLocks noGrp="1"/>
          </p:cNvSpPr>
          <p:nvPr>
            <p:ph type="title"/>
          </p:nvPr>
        </p:nvSpPr>
        <p:spPr/>
        <p:txBody>
          <a:bodyPr/>
          <a:lstStyle/>
          <a:p>
            <a:r>
              <a:rPr lang="en-US" dirty="0"/>
              <a:t>Coping Strategies (1 of 2)</a:t>
            </a:r>
          </a:p>
        </p:txBody>
      </p:sp>
      <p:sp>
        <p:nvSpPr>
          <p:cNvPr id="3" name="Content Placeholder 2">
            <a:extLst>
              <a:ext uri="{FF2B5EF4-FFF2-40B4-BE49-F238E27FC236}">
                <a16:creationId xmlns:a16="http://schemas.microsoft.com/office/drawing/2014/main" id="{1BBD4AD9-4DB5-4900-A6BF-06209C60A9AC}"/>
              </a:ext>
            </a:extLst>
          </p:cNvPr>
          <p:cNvSpPr>
            <a:spLocks noGrp="1"/>
          </p:cNvSpPr>
          <p:nvPr>
            <p:ph idx="1"/>
          </p:nvPr>
        </p:nvSpPr>
        <p:spPr/>
        <p:txBody>
          <a:bodyPr/>
          <a:lstStyle/>
          <a:p>
            <a:r>
              <a:rPr lang="en-US" dirty="0"/>
              <a:t>Increase your knowledge and know your rights</a:t>
            </a:r>
          </a:p>
          <a:p>
            <a:r>
              <a:rPr lang="en-US" dirty="0"/>
              <a:t>Make social connections </a:t>
            </a:r>
          </a:p>
          <a:p>
            <a:r>
              <a:rPr lang="en-US" dirty="0"/>
              <a:t>Accept that change is a part of living</a:t>
            </a:r>
          </a:p>
          <a:p>
            <a:r>
              <a:rPr lang="en-US" dirty="0"/>
              <a:t>Look for opportunities for self-discovery</a:t>
            </a:r>
          </a:p>
          <a:p>
            <a:r>
              <a:rPr lang="en-US" dirty="0"/>
              <a:t>Nurture a positive view of yourself</a:t>
            </a:r>
          </a:p>
          <a:p>
            <a:r>
              <a:rPr lang="en-US" dirty="0"/>
              <a:t>Maintain a hopeful outlook</a:t>
            </a:r>
          </a:p>
          <a:p>
            <a:r>
              <a:rPr lang="en-US" dirty="0"/>
              <a:t>Keep things in perspective</a:t>
            </a:r>
          </a:p>
          <a:p>
            <a:r>
              <a:rPr lang="en-US" dirty="0"/>
              <a:t>Take care of yourself</a:t>
            </a:r>
          </a:p>
          <a:p>
            <a:r>
              <a:rPr lang="en-US" dirty="0"/>
              <a:t>Move toward your goals</a:t>
            </a:r>
          </a:p>
        </p:txBody>
      </p:sp>
      <p:sp>
        <p:nvSpPr>
          <p:cNvPr id="4" name="Slide Number Placeholder 3">
            <a:extLst>
              <a:ext uri="{FF2B5EF4-FFF2-40B4-BE49-F238E27FC236}">
                <a16:creationId xmlns:a16="http://schemas.microsoft.com/office/drawing/2014/main" id="{1FCF7049-6553-4970-A1E6-B6FF374EC32A}"/>
              </a:ext>
            </a:extLst>
          </p:cNvPr>
          <p:cNvSpPr>
            <a:spLocks noGrp="1"/>
          </p:cNvSpPr>
          <p:nvPr>
            <p:ph type="sldNum" sz="quarter" idx="12"/>
          </p:nvPr>
        </p:nvSpPr>
        <p:spPr/>
        <p:txBody>
          <a:bodyPr/>
          <a:lstStyle/>
          <a:p>
            <a:fld id="{0AB1E767-4ECF-4D9D-BBBF-458554614D12}" type="slidenum">
              <a:rPr lang="en-US" smtClean="0"/>
              <a:t>11</a:t>
            </a:fld>
            <a:endParaRPr lang="en-US"/>
          </a:p>
        </p:txBody>
      </p:sp>
    </p:spTree>
    <p:extLst>
      <p:ext uri="{BB962C8B-B14F-4D97-AF65-F5344CB8AC3E}">
        <p14:creationId xmlns:p14="http://schemas.microsoft.com/office/powerpoint/2010/main" val="1332411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DBFF-AB12-4531-BC76-8CD8343E3520}"/>
              </a:ext>
            </a:extLst>
          </p:cNvPr>
          <p:cNvSpPr>
            <a:spLocks noGrp="1"/>
          </p:cNvSpPr>
          <p:nvPr>
            <p:ph type="title"/>
          </p:nvPr>
        </p:nvSpPr>
        <p:spPr/>
        <p:txBody>
          <a:bodyPr/>
          <a:lstStyle/>
          <a:p>
            <a:r>
              <a:rPr lang="en-US" dirty="0"/>
              <a:t>Coping Strategies (2 of 2)</a:t>
            </a:r>
          </a:p>
        </p:txBody>
      </p:sp>
      <p:sp>
        <p:nvSpPr>
          <p:cNvPr id="3" name="Content Placeholder 2">
            <a:extLst>
              <a:ext uri="{FF2B5EF4-FFF2-40B4-BE49-F238E27FC236}">
                <a16:creationId xmlns:a16="http://schemas.microsoft.com/office/drawing/2014/main" id="{3F0310D5-CB95-43DA-B08F-AFB2C7CCFD87}"/>
              </a:ext>
            </a:extLst>
          </p:cNvPr>
          <p:cNvSpPr>
            <a:spLocks noGrp="1"/>
          </p:cNvSpPr>
          <p:nvPr>
            <p:ph idx="1"/>
          </p:nvPr>
        </p:nvSpPr>
        <p:spPr/>
        <p:txBody>
          <a:bodyPr/>
          <a:lstStyle/>
          <a:p>
            <a:r>
              <a:rPr lang="en-US" dirty="0"/>
              <a:t>Connect with others through Family Café   </a:t>
            </a:r>
            <a:r>
              <a:rPr lang="en-US" dirty="0">
                <a:hlinkClick r:id="rId2"/>
              </a:rPr>
              <a:t>https://familycafe.net/</a:t>
            </a:r>
            <a:endParaRPr lang="en-US" dirty="0"/>
          </a:p>
          <a:p>
            <a:r>
              <a:rPr lang="en-US" dirty="0"/>
              <a:t>Access mental health resources through Disability Rights Florida </a:t>
            </a:r>
            <a:r>
              <a:rPr lang="en-US" dirty="0">
                <a:hlinkClick r:id="rId3"/>
              </a:rPr>
              <a:t>https://disabilityrightsflorida.org/disability-topics/disability_topic_info/mental_health</a:t>
            </a:r>
            <a:endParaRPr lang="en-US" dirty="0"/>
          </a:p>
          <a:p>
            <a:r>
              <a:rPr lang="en-US" dirty="0"/>
              <a:t>Access mental health resources through the Florida Department of Children  </a:t>
            </a:r>
            <a:r>
              <a:rPr lang="en-US" dirty="0">
                <a:hlinkClick r:id="rId4"/>
              </a:rPr>
              <a:t>https://www.myflfamilies.com/service-programs/samh/managing-entities/</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A58CE92-7134-4837-B834-8347FB369E1E}"/>
              </a:ext>
            </a:extLst>
          </p:cNvPr>
          <p:cNvSpPr>
            <a:spLocks noGrp="1"/>
          </p:cNvSpPr>
          <p:nvPr>
            <p:ph type="sldNum" sz="quarter" idx="12"/>
          </p:nvPr>
        </p:nvSpPr>
        <p:spPr/>
        <p:txBody>
          <a:bodyPr/>
          <a:lstStyle/>
          <a:p>
            <a:fld id="{0AB1E767-4ECF-4D9D-BBBF-458554614D12}" type="slidenum">
              <a:rPr lang="en-US" smtClean="0"/>
              <a:t>12</a:t>
            </a:fld>
            <a:endParaRPr lang="en-US"/>
          </a:p>
        </p:txBody>
      </p:sp>
    </p:spTree>
    <p:extLst>
      <p:ext uri="{BB962C8B-B14F-4D97-AF65-F5344CB8AC3E}">
        <p14:creationId xmlns:p14="http://schemas.microsoft.com/office/powerpoint/2010/main" val="297938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2CF7-E876-47EA-8B77-00EF8BFE17F9}"/>
              </a:ext>
            </a:extLst>
          </p:cNvPr>
          <p:cNvSpPr>
            <a:spLocks noGrp="1"/>
          </p:cNvSpPr>
          <p:nvPr>
            <p:ph type="title"/>
          </p:nvPr>
        </p:nvSpPr>
        <p:spPr/>
        <p:txBody>
          <a:bodyPr/>
          <a:lstStyle/>
          <a:p>
            <a:r>
              <a:rPr lang="en-US" dirty="0"/>
              <a:t>Special Education (1 of 4)</a:t>
            </a:r>
          </a:p>
        </p:txBody>
      </p:sp>
      <p:sp>
        <p:nvSpPr>
          <p:cNvPr id="3" name="Content Placeholder 2">
            <a:extLst>
              <a:ext uri="{FF2B5EF4-FFF2-40B4-BE49-F238E27FC236}">
                <a16:creationId xmlns:a16="http://schemas.microsoft.com/office/drawing/2014/main" id="{F5DD1D57-6F00-45F9-A04D-2B2E50650CCA}"/>
              </a:ext>
            </a:extLst>
          </p:cNvPr>
          <p:cNvSpPr>
            <a:spLocks noGrp="1"/>
          </p:cNvSpPr>
          <p:nvPr>
            <p:ph idx="1"/>
          </p:nvPr>
        </p:nvSpPr>
        <p:spPr/>
        <p:txBody>
          <a:bodyPr/>
          <a:lstStyle/>
          <a:p>
            <a:r>
              <a:rPr lang="en-US" dirty="0"/>
              <a:t>COVID-19 has triggered many changes in K-12 education</a:t>
            </a:r>
          </a:p>
          <a:p>
            <a:r>
              <a:rPr lang="en-US" dirty="0"/>
              <a:t>Special education students have been and continue to be most affected </a:t>
            </a:r>
          </a:p>
          <a:p>
            <a:r>
              <a:rPr lang="en-US" dirty="0"/>
              <a:t>Structured routine, a special education strategy, is gone</a:t>
            </a:r>
          </a:p>
          <a:p>
            <a:r>
              <a:rPr lang="en-US" dirty="0"/>
              <a:t>Parents of special education students have struggled to find ways to encourage their children to engage with virtual education and/or in person education</a:t>
            </a:r>
          </a:p>
          <a:p>
            <a:r>
              <a:rPr lang="en-US" dirty="0"/>
              <a:t>When schools closed in the Spring of 2020, the U.S. Department of Education declared there would be no special education waivers</a:t>
            </a:r>
          </a:p>
        </p:txBody>
      </p:sp>
      <p:sp>
        <p:nvSpPr>
          <p:cNvPr id="4" name="Slide Number Placeholder 3">
            <a:extLst>
              <a:ext uri="{FF2B5EF4-FFF2-40B4-BE49-F238E27FC236}">
                <a16:creationId xmlns:a16="http://schemas.microsoft.com/office/drawing/2014/main" id="{6E44601E-1400-4503-97F2-800402C1C1D0}"/>
              </a:ext>
            </a:extLst>
          </p:cNvPr>
          <p:cNvSpPr>
            <a:spLocks noGrp="1"/>
          </p:cNvSpPr>
          <p:nvPr>
            <p:ph type="sldNum" sz="quarter" idx="12"/>
          </p:nvPr>
        </p:nvSpPr>
        <p:spPr/>
        <p:txBody>
          <a:bodyPr/>
          <a:lstStyle/>
          <a:p>
            <a:fld id="{0AB1E767-4ECF-4D9D-BBBF-458554614D12}" type="slidenum">
              <a:rPr lang="en-US" smtClean="0"/>
              <a:t>13</a:t>
            </a:fld>
            <a:endParaRPr lang="en-US"/>
          </a:p>
        </p:txBody>
      </p:sp>
    </p:spTree>
    <p:extLst>
      <p:ext uri="{BB962C8B-B14F-4D97-AF65-F5344CB8AC3E}">
        <p14:creationId xmlns:p14="http://schemas.microsoft.com/office/powerpoint/2010/main" val="46176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5E72-44F7-4DF3-9522-FE9DB6D8BF5E}"/>
              </a:ext>
            </a:extLst>
          </p:cNvPr>
          <p:cNvSpPr>
            <a:spLocks noGrp="1"/>
          </p:cNvSpPr>
          <p:nvPr>
            <p:ph type="title"/>
          </p:nvPr>
        </p:nvSpPr>
        <p:spPr/>
        <p:txBody>
          <a:bodyPr/>
          <a:lstStyle/>
          <a:p>
            <a:r>
              <a:rPr lang="en-US" dirty="0"/>
              <a:t>Special Education (2 of 4)</a:t>
            </a:r>
          </a:p>
        </p:txBody>
      </p:sp>
      <p:sp>
        <p:nvSpPr>
          <p:cNvPr id="3" name="Content Placeholder 2">
            <a:extLst>
              <a:ext uri="{FF2B5EF4-FFF2-40B4-BE49-F238E27FC236}">
                <a16:creationId xmlns:a16="http://schemas.microsoft.com/office/drawing/2014/main" id="{AAFD6463-D4BB-43E5-9E6B-CE14E69B894E}"/>
              </a:ext>
            </a:extLst>
          </p:cNvPr>
          <p:cNvSpPr>
            <a:spLocks noGrp="1"/>
          </p:cNvSpPr>
          <p:nvPr>
            <p:ph idx="1"/>
          </p:nvPr>
        </p:nvSpPr>
        <p:spPr/>
        <p:txBody>
          <a:bodyPr/>
          <a:lstStyle/>
          <a:p>
            <a:r>
              <a:rPr lang="en-US" dirty="0"/>
              <a:t>All the timelines, services, and regulations in the Individuals with Disabilities Education Act of 2004 (IDEA) remain in force</a:t>
            </a:r>
          </a:p>
          <a:p>
            <a:r>
              <a:rPr lang="en-US" dirty="0"/>
              <a:t>Under IDEA, students with disabilities are entitled to a Free and Appropriate Public Education (FAPE)</a:t>
            </a:r>
          </a:p>
          <a:p>
            <a:r>
              <a:rPr lang="en-US" dirty="0"/>
              <a:t>IDEA guides how states, school districts, and public agencies provide early intervention, special education, and related services to eligible infants, toddlers, children, and youth with disabilities</a:t>
            </a:r>
          </a:p>
          <a:p>
            <a:r>
              <a:rPr lang="en-US" dirty="0"/>
              <a:t>Special education is called Exceptional Student Education (ESE) in Florida</a:t>
            </a:r>
          </a:p>
        </p:txBody>
      </p:sp>
      <p:sp>
        <p:nvSpPr>
          <p:cNvPr id="4" name="Slide Number Placeholder 3">
            <a:extLst>
              <a:ext uri="{FF2B5EF4-FFF2-40B4-BE49-F238E27FC236}">
                <a16:creationId xmlns:a16="http://schemas.microsoft.com/office/drawing/2014/main" id="{3C8691E7-0E02-45B9-BC7F-1D98CC95B342}"/>
              </a:ext>
            </a:extLst>
          </p:cNvPr>
          <p:cNvSpPr>
            <a:spLocks noGrp="1"/>
          </p:cNvSpPr>
          <p:nvPr>
            <p:ph type="sldNum" sz="quarter" idx="12"/>
          </p:nvPr>
        </p:nvSpPr>
        <p:spPr/>
        <p:txBody>
          <a:bodyPr/>
          <a:lstStyle/>
          <a:p>
            <a:fld id="{0AB1E767-4ECF-4D9D-BBBF-458554614D12}" type="slidenum">
              <a:rPr lang="en-US" smtClean="0"/>
              <a:t>14</a:t>
            </a:fld>
            <a:endParaRPr lang="en-US"/>
          </a:p>
        </p:txBody>
      </p:sp>
    </p:spTree>
    <p:extLst>
      <p:ext uri="{BB962C8B-B14F-4D97-AF65-F5344CB8AC3E}">
        <p14:creationId xmlns:p14="http://schemas.microsoft.com/office/powerpoint/2010/main" val="406260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DB38-EE55-43AA-BEB2-D45D6C8C94FB}"/>
              </a:ext>
            </a:extLst>
          </p:cNvPr>
          <p:cNvSpPr>
            <a:spLocks noGrp="1"/>
          </p:cNvSpPr>
          <p:nvPr>
            <p:ph type="title"/>
          </p:nvPr>
        </p:nvSpPr>
        <p:spPr/>
        <p:txBody>
          <a:bodyPr/>
          <a:lstStyle/>
          <a:p>
            <a:r>
              <a:rPr lang="en-US" dirty="0"/>
              <a:t>Special Education (3 of 4)</a:t>
            </a:r>
          </a:p>
        </p:txBody>
      </p:sp>
      <p:sp>
        <p:nvSpPr>
          <p:cNvPr id="3" name="Content Placeholder 2">
            <a:extLst>
              <a:ext uri="{FF2B5EF4-FFF2-40B4-BE49-F238E27FC236}">
                <a16:creationId xmlns:a16="http://schemas.microsoft.com/office/drawing/2014/main" id="{EAAB46E4-EA1F-4F87-B9C4-C1D29CCCBA56}"/>
              </a:ext>
            </a:extLst>
          </p:cNvPr>
          <p:cNvSpPr>
            <a:spLocks noGrp="1"/>
          </p:cNvSpPr>
          <p:nvPr>
            <p:ph idx="1"/>
          </p:nvPr>
        </p:nvSpPr>
        <p:spPr/>
        <p:txBody>
          <a:bodyPr/>
          <a:lstStyle/>
          <a:p>
            <a:r>
              <a:rPr lang="en-US" dirty="0"/>
              <a:t>Children with disabilities who are eligible under IDEA and ESE has an Individual Education Plan (IEP).  It is an individualized written plan that documents the need for specialized instruction, supports, and services</a:t>
            </a:r>
          </a:p>
          <a:p>
            <a:r>
              <a:rPr lang="en-US" dirty="0"/>
              <a:t>Section 504 of the Rehabilitation Act of 1973 prohibits discrimination based on a disability in public preschools, elementary, secondary, and postsecondary schools receiving federal financial assistance</a:t>
            </a:r>
          </a:p>
          <a:p>
            <a:r>
              <a:rPr lang="en-US" dirty="0"/>
              <a:t>Under Section 504, students with disabilities have rights to reasonable accommodations outlined in a 504 Plan</a:t>
            </a:r>
          </a:p>
          <a:p>
            <a:endParaRPr lang="en-US" dirty="0"/>
          </a:p>
        </p:txBody>
      </p:sp>
      <p:sp>
        <p:nvSpPr>
          <p:cNvPr id="4" name="Slide Number Placeholder 3">
            <a:extLst>
              <a:ext uri="{FF2B5EF4-FFF2-40B4-BE49-F238E27FC236}">
                <a16:creationId xmlns:a16="http://schemas.microsoft.com/office/drawing/2014/main" id="{D57FB58F-1750-4C91-A8AB-98ED7F97284D}"/>
              </a:ext>
            </a:extLst>
          </p:cNvPr>
          <p:cNvSpPr>
            <a:spLocks noGrp="1"/>
          </p:cNvSpPr>
          <p:nvPr>
            <p:ph type="sldNum" sz="quarter" idx="12"/>
          </p:nvPr>
        </p:nvSpPr>
        <p:spPr/>
        <p:txBody>
          <a:bodyPr/>
          <a:lstStyle/>
          <a:p>
            <a:fld id="{0AB1E767-4ECF-4D9D-BBBF-458554614D12}" type="slidenum">
              <a:rPr lang="en-US" smtClean="0"/>
              <a:t>15</a:t>
            </a:fld>
            <a:endParaRPr lang="en-US"/>
          </a:p>
        </p:txBody>
      </p:sp>
    </p:spTree>
    <p:extLst>
      <p:ext uri="{BB962C8B-B14F-4D97-AF65-F5344CB8AC3E}">
        <p14:creationId xmlns:p14="http://schemas.microsoft.com/office/powerpoint/2010/main" val="420988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1C82-D5B7-47C3-99A0-A1F5F220EE01}"/>
              </a:ext>
            </a:extLst>
          </p:cNvPr>
          <p:cNvSpPr>
            <a:spLocks noGrp="1"/>
          </p:cNvSpPr>
          <p:nvPr>
            <p:ph type="title"/>
          </p:nvPr>
        </p:nvSpPr>
        <p:spPr/>
        <p:txBody>
          <a:bodyPr/>
          <a:lstStyle/>
          <a:p>
            <a:r>
              <a:rPr lang="en-US" dirty="0"/>
              <a:t>Special Education (4 of 4)</a:t>
            </a:r>
          </a:p>
        </p:txBody>
      </p:sp>
      <p:sp>
        <p:nvSpPr>
          <p:cNvPr id="3" name="Content Placeholder 2">
            <a:extLst>
              <a:ext uri="{FF2B5EF4-FFF2-40B4-BE49-F238E27FC236}">
                <a16:creationId xmlns:a16="http://schemas.microsoft.com/office/drawing/2014/main" id="{5A2E471C-18CF-49B2-8689-BAEEF872D058}"/>
              </a:ext>
            </a:extLst>
          </p:cNvPr>
          <p:cNvSpPr>
            <a:spLocks noGrp="1"/>
          </p:cNvSpPr>
          <p:nvPr>
            <p:ph idx="1"/>
          </p:nvPr>
        </p:nvSpPr>
        <p:spPr/>
        <p:txBody>
          <a:bodyPr/>
          <a:lstStyle/>
          <a:p>
            <a:r>
              <a:rPr lang="en-US" dirty="0"/>
              <a:t>Extended School Year (ESY) is a service necessary to ensure students are receiving FAPE</a:t>
            </a:r>
          </a:p>
          <a:p>
            <a:r>
              <a:rPr lang="en-US" dirty="0"/>
              <a:t>Compensatory education is a legal remedy used to make up for services that should have been provided to the student but were not</a:t>
            </a:r>
          </a:p>
          <a:p>
            <a:r>
              <a:rPr lang="en-US" dirty="0"/>
              <a:t>The legal standards for compensatory education and ESY remain in effect during COVID-19</a:t>
            </a:r>
          </a:p>
          <a:p>
            <a:r>
              <a:rPr lang="en-US" dirty="0"/>
              <a:t>Access special education information and resources through Disability Rights Florida at </a:t>
            </a:r>
            <a:r>
              <a:rPr lang="en-US" dirty="0">
                <a:hlinkClick r:id="rId2"/>
              </a:rPr>
              <a:t>https://disabilityrightsflorida.org/disability-topics/category/special_education</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AE6A715-B867-482D-AA70-954CA92A4BF2}"/>
              </a:ext>
            </a:extLst>
          </p:cNvPr>
          <p:cNvSpPr>
            <a:spLocks noGrp="1"/>
          </p:cNvSpPr>
          <p:nvPr>
            <p:ph type="sldNum" sz="quarter" idx="12"/>
          </p:nvPr>
        </p:nvSpPr>
        <p:spPr/>
        <p:txBody>
          <a:bodyPr/>
          <a:lstStyle/>
          <a:p>
            <a:fld id="{0AB1E767-4ECF-4D9D-BBBF-458554614D12}" type="slidenum">
              <a:rPr lang="en-US" smtClean="0"/>
              <a:t>16</a:t>
            </a:fld>
            <a:endParaRPr lang="en-US"/>
          </a:p>
        </p:txBody>
      </p:sp>
    </p:spTree>
    <p:extLst>
      <p:ext uri="{BB962C8B-B14F-4D97-AF65-F5344CB8AC3E}">
        <p14:creationId xmlns:p14="http://schemas.microsoft.com/office/powerpoint/2010/main" val="894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8949-4F0B-43A3-B208-2D11C4642436}"/>
              </a:ext>
            </a:extLst>
          </p:cNvPr>
          <p:cNvSpPr>
            <a:spLocks noGrp="1"/>
          </p:cNvSpPr>
          <p:nvPr>
            <p:ph type="title"/>
          </p:nvPr>
        </p:nvSpPr>
        <p:spPr/>
        <p:txBody>
          <a:bodyPr/>
          <a:lstStyle/>
          <a:p>
            <a:r>
              <a:rPr lang="en-US" dirty="0"/>
              <a:t>Housing (1 of 3)</a:t>
            </a:r>
          </a:p>
        </p:txBody>
      </p:sp>
      <p:sp>
        <p:nvSpPr>
          <p:cNvPr id="3" name="Content Placeholder 2">
            <a:extLst>
              <a:ext uri="{FF2B5EF4-FFF2-40B4-BE49-F238E27FC236}">
                <a16:creationId xmlns:a16="http://schemas.microsoft.com/office/drawing/2014/main" id="{19B02305-2A0C-43A5-97E8-6C64B8049E48}"/>
              </a:ext>
            </a:extLst>
          </p:cNvPr>
          <p:cNvSpPr>
            <a:spLocks noGrp="1"/>
          </p:cNvSpPr>
          <p:nvPr>
            <p:ph idx="1"/>
          </p:nvPr>
        </p:nvSpPr>
        <p:spPr/>
        <p:txBody>
          <a:bodyPr/>
          <a:lstStyle/>
          <a:p>
            <a:r>
              <a:rPr lang="en-US" dirty="0"/>
              <a:t>COVID-19 has affected housing for many people</a:t>
            </a:r>
          </a:p>
          <a:p>
            <a:r>
              <a:rPr lang="en-US" dirty="0"/>
              <a:t>It’s important to know your rights for legal reasons and to reduce stress</a:t>
            </a:r>
          </a:p>
          <a:p>
            <a:r>
              <a:rPr lang="en-US" dirty="0"/>
              <a:t>Title VIII of the Civil Rights Act is the </a:t>
            </a:r>
            <a:r>
              <a:rPr lang="en-US" b="1" dirty="0"/>
              <a:t>Fair Housing Act.  </a:t>
            </a:r>
            <a:r>
              <a:rPr lang="en-US" dirty="0"/>
              <a:t>The intent of the Fair Housing Act is to ban </a:t>
            </a:r>
            <a:r>
              <a:rPr lang="en-US" b="1" dirty="0"/>
              <a:t>discrimination</a:t>
            </a:r>
            <a:r>
              <a:rPr lang="en-US" dirty="0"/>
              <a:t> on the basis of race, color, sex, religion, national origin, and disability in most housing transactions.  Families with children are also protected</a:t>
            </a:r>
          </a:p>
          <a:p>
            <a:r>
              <a:rPr lang="en-US" dirty="0"/>
              <a:t>The </a:t>
            </a:r>
            <a:r>
              <a:rPr lang="en-US" b="1" dirty="0"/>
              <a:t>Fair Housing Act</a:t>
            </a:r>
            <a:r>
              <a:rPr lang="en-US" dirty="0"/>
              <a:t> requires owners and landlords to make reasonable accommodations if the accommodation is necessary to ensure that a person with a disability has equal opportunity to use and enjoy the dwelling or space</a:t>
            </a:r>
            <a:endParaRPr lang="en-US" b="1" dirty="0"/>
          </a:p>
        </p:txBody>
      </p:sp>
      <p:sp>
        <p:nvSpPr>
          <p:cNvPr id="4" name="Slide Number Placeholder 3">
            <a:extLst>
              <a:ext uri="{FF2B5EF4-FFF2-40B4-BE49-F238E27FC236}">
                <a16:creationId xmlns:a16="http://schemas.microsoft.com/office/drawing/2014/main" id="{354BD5D0-1DCC-4092-8A0C-AD1BCCEB303D}"/>
              </a:ext>
            </a:extLst>
          </p:cNvPr>
          <p:cNvSpPr>
            <a:spLocks noGrp="1"/>
          </p:cNvSpPr>
          <p:nvPr>
            <p:ph type="sldNum" sz="quarter" idx="12"/>
          </p:nvPr>
        </p:nvSpPr>
        <p:spPr/>
        <p:txBody>
          <a:bodyPr/>
          <a:lstStyle/>
          <a:p>
            <a:fld id="{0AB1E767-4ECF-4D9D-BBBF-458554614D12}" type="slidenum">
              <a:rPr lang="en-US" smtClean="0"/>
              <a:t>17</a:t>
            </a:fld>
            <a:endParaRPr lang="en-US"/>
          </a:p>
        </p:txBody>
      </p:sp>
    </p:spTree>
    <p:extLst>
      <p:ext uri="{BB962C8B-B14F-4D97-AF65-F5344CB8AC3E}">
        <p14:creationId xmlns:p14="http://schemas.microsoft.com/office/powerpoint/2010/main" val="107160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5CD7-FFE2-4F58-9EA8-0C7BE867BBD1}"/>
              </a:ext>
            </a:extLst>
          </p:cNvPr>
          <p:cNvSpPr>
            <a:spLocks noGrp="1"/>
          </p:cNvSpPr>
          <p:nvPr>
            <p:ph type="title"/>
          </p:nvPr>
        </p:nvSpPr>
        <p:spPr/>
        <p:txBody>
          <a:bodyPr/>
          <a:lstStyle/>
          <a:p>
            <a:r>
              <a:rPr lang="en-US" dirty="0"/>
              <a:t>Housing (2 of 3)</a:t>
            </a:r>
          </a:p>
        </p:txBody>
      </p:sp>
      <p:sp>
        <p:nvSpPr>
          <p:cNvPr id="3" name="Content Placeholder 2">
            <a:extLst>
              <a:ext uri="{FF2B5EF4-FFF2-40B4-BE49-F238E27FC236}">
                <a16:creationId xmlns:a16="http://schemas.microsoft.com/office/drawing/2014/main" id="{2C5FF7BB-9943-4FF8-87EC-37514373A768}"/>
              </a:ext>
            </a:extLst>
          </p:cNvPr>
          <p:cNvSpPr>
            <a:spLocks noGrp="1"/>
          </p:cNvSpPr>
          <p:nvPr>
            <p:ph idx="1"/>
          </p:nvPr>
        </p:nvSpPr>
        <p:spPr/>
        <p:txBody>
          <a:bodyPr/>
          <a:lstStyle/>
          <a:p>
            <a:r>
              <a:rPr lang="en-US" dirty="0"/>
              <a:t>Some aspects of housing accessibility are covered by the </a:t>
            </a:r>
            <a:r>
              <a:rPr lang="en-US" b="1" dirty="0"/>
              <a:t>Americans with Disabilities Act (ADA)</a:t>
            </a:r>
            <a:r>
              <a:rPr lang="en-US" dirty="0"/>
              <a:t> of 1990</a:t>
            </a:r>
          </a:p>
          <a:p>
            <a:r>
              <a:rPr lang="en-US" dirty="0"/>
              <a:t>Title II of the ADA covers the activities of </a:t>
            </a:r>
            <a:r>
              <a:rPr lang="en-US" b="1" dirty="0"/>
              <a:t>State and local governments</a:t>
            </a:r>
          </a:p>
          <a:p>
            <a:r>
              <a:rPr lang="en-US" dirty="0"/>
              <a:t>Title II requires public entities to make both new and existing housing facilities accessible to persons with disabilities</a:t>
            </a:r>
          </a:p>
          <a:p>
            <a:r>
              <a:rPr lang="en-US" dirty="0"/>
              <a:t>Title III of the ADA covers </a:t>
            </a:r>
            <a:r>
              <a:rPr lang="en-US" b="1" dirty="0"/>
              <a:t>public accommodations</a:t>
            </a:r>
            <a:r>
              <a:rPr lang="en-US" dirty="0"/>
              <a:t>.  It also covers </a:t>
            </a:r>
            <a:r>
              <a:rPr lang="en-US" b="1" dirty="0"/>
              <a:t>public and common use areas at housing developments</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64C2E90A-D02B-4EE6-9B7C-53429155D757}"/>
              </a:ext>
            </a:extLst>
          </p:cNvPr>
          <p:cNvSpPr>
            <a:spLocks noGrp="1"/>
          </p:cNvSpPr>
          <p:nvPr>
            <p:ph type="sldNum" sz="quarter" idx="12"/>
          </p:nvPr>
        </p:nvSpPr>
        <p:spPr/>
        <p:txBody>
          <a:bodyPr/>
          <a:lstStyle/>
          <a:p>
            <a:fld id="{0AB1E767-4ECF-4D9D-BBBF-458554614D12}" type="slidenum">
              <a:rPr lang="en-US" smtClean="0"/>
              <a:t>18</a:t>
            </a:fld>
            <a:endParaRPr lang="en-US"/>
          </a:p>
        </p:txBody>
      </p:sp>
    </p:spTree>
    <p:extLst>
      <p:ext uri="{BB962C8B-B14F-4D97-AF65-F5344CB8AC3E}">
        <p14:creationId xmlns:p14="http://schemas.microsoft.com/office/powerpoint/2010/main" val="358404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1A0A-D02C-42A4-9876-E214B36F8955}"/>
              </a:ext>
            </a:extLst>
          </p:cNvPr>
          <p:cNvSpPr>
            <a:spLocks noGrp="1"/>
          </p:cNvSpPr>
          <p:nvPr>
            <p:ph type="title"/>
          </p:nvPr>
        </p:nvSpPr>
        <p:spPr/>
        <p:txBody>
          <a:bodyPr/>
          <a:lstStyle/>
          <a:p>
            <a:r>
              <a:rPr lang="en-US" dirty="0"/>
              <a:t>Housing (3 of 3)</a:t>
            </a:r>
          </a:p>
        </p:txBody>
      </p:sp>
      <p:sp>
        <p:nvSpPr>
          <p:cNvPr id="3" name="Content Placeholder 2">
            <a:extLst>
              <a:ext uri="{FF2B5EF4-FFF2-40B4-BE49-F238E27FC236}">
                <a16:creationId xmlns:a16="http://schemas.microsoft.com/office/drawing/2014/main" id="{A9813668-1E2F-45FD-AE24-C6197C89FC28}"/>
              </a:ext>
            </a:extLst>
          </p:cNvPr>
          <p:cNvSpPr>
            <a:spLocks noGrp="1"/>
          </p:cNvSpPr>
          <p:nvPr>
            <p:ph idx="1"/>
          </p:nvPr>
        </p:nvSpPr>
        <p:spPr/>
        <p:txBody>
          <a:bodyPr/>
          <a:lstStyle/>
          <a:p>
            <a:r>
              <a:rPr lang="en-US" dirty="0"/>
              <a:t>Some aspects of housing accessibility are covered by </a:t>
            </a:r>
            <a:r>
              <a:rPr lang="en-US" b="1" dirty="0"/>
              <a:t>Section 504 of the Rehabilitation Act</a:t>
            </a:r>
          </a:p>
          <a:p>
            <a:r>
              <a:rPr lang="en-US" b="1" dirty="0"/>
              <a:t>Public housing and entities receiving housing choice vouchers </a:t>
            </a:r>
            <a:r>
              <a:rPr lang="en-US" dirty="0"/>
              <a:t>are covered under the U.S. Department of Housing and Urban Development</a:t>
            </a:r>
          </a:p>
          <a:p>
            <a:r>
              <a:rPr lang="en-US" dirty="0"/>
              <a:t>Access housing information and resources through Disability Rights Florida at </a:t>
            </a:r>
            <a:r>
              <a:rPr lang="en-US" dirty="0">
                <a:hlinkClick r:id="rId2"/>
              </a:rPr>
              <a:t>https://disabilityrightsflorida.org/disability-topics/category/housing</a:t>
            </a:r>
            <a:endParaRPr lang="en-US" dirty="0"/>
          </a:p>
          <a:p>
            <a:endParaRPr lang="en-US" dirty="0"/>
          </a:p>
        </p:txBody>
      </p:sp>
      <p:sp>
        <p:nvSpPr>
          <p:cNvPr id="4" name="Slide Number Placeholder 3">
            <a:extLst>
              <a:ext uri="{FF2B5EF4-FFF2-40B4-BE49-F238E27FC236}">
                <a16:creationId xmlns:a16="http://schemas.microsoft.com/office/drawing/2014/main" id="{FCD86315-02F0-4FB6-BDEF-B0F6292E6401}"/>
              </a:ext>
            </a:extLst>
          </p:cNvPr>
          <p:cNvSpPr>
            <a:spLocks noGrp="1"/>
          </p:cNvSpPr>
          <p:nvPr>
            <p:ph type="sldNum" sz="quarter" idx="12"/>
          </p:nvPr>
        </p:nvSpPr>
        <p:spPr/>
        <p:txBody>
          <a:bodyPr/>
          <a:lstStyle/>
          <a:p>
            <a:fld id="{0AB1E767-4ECF-4D9D-BBBF-458554614D12}" type="slidenum">
              <a:rPr lang="en-US" smtClean="0"/>
              <a:t>19</a:t>
            </a:fld>
            <a:endParaRPr lang="en-US"/>
          </a:p>
        </p:txBody>
      </p:sp>
    </p:spTree>
    <p:extLst>
      <p:ext uri="{BB962C8B-B14F-4D97-AF65-F5344CB8AC3E}">
        <p14:creationId xmlns:p14="http://schemas.microsoft.com/office/powerpoint/2010/main" val="259872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52F6-8C12-48DD-8A25-14B872E78660}"/>
              </a:ext>
            </a:extLst>
          </p:cNvPr>
          <p:cNvSpPr>
            <a:spLocks noGrp="1"/>
          </p:cNvSpPr>
          <p:nvPr>
            <p:ph type="title"/>
          </p:nvPr>
        </p:nvSpPr>
        <p:spPr/>
        <p:txBody>
          <a:bodyPr/>
          <a:lstStyle/>
          <a:p>
            <a:r>
              <a:rPr lang="en-US" dirty="0"/>
              <a:t>Presenter – Pamela Ford</a:t>
            </a:r>
          </a:p>
        </p:txBody>
      </p:sp>
      <p:sp>
        <p:nvSpPr>
          <p:cNvPr id="3" name="Content Placeholder 2">
            <a:extLst>
              <a:ext uri="{FF2B5EF4-FFF2-40B4-BE49-F238E27FC236}">
                <a16:creationId xmlns:a16="http://schemas.microsoft.com/office/drawing/2014/main" id="{D8F238F3-4525-4708-B2F9-74ED97D3E45B}"/>
              </a:ext>
            </a:extLst>
          </p:cNvPr>
          <p:cNvSpPr>
            <a:spLocks noGrp="1"/>
          </p:cNvSpPr>
          <p:nvPr>
            <p:ph idx="1"/>
          </p:nvPr>
        </p:nvSpPr>
        <p:spPr/>
        <p:txBody>
          <a:bodyPr/>
          <a:lstStyle/>
          <a:p>
            <a:r>
              <a:rPr lang="en-US" dirty="0"/>
              <a:t>Senior Advocate Investigator in Special Education on the Advocacy, Education, and Outreach team at Disability Rights Florida. </a:t>
            </a:r>
          </a:p>
          <a:p>
            <a:r>
              <a:rPr lang="en-US" dirty="0"/>
              <a:t>Volunteered for the Protection and Advocacy for Individuals with Mental Illness (PAIMI) Council for Disability Rights Florida from 2013-2018.</a:t>
            </a:r>
          </a:p>
          <a:p>
            <a:r>
              <a:rPr lang="en-US" dirty="0"/>
              <a:t>Worked for four years at Bayview Community Mental Health Center and seven years at South Florida Behavioral Health Network in Miami-Dade County.</a:t>
            </a:r>
          </a:p>
          <a:p>
            <a:r>
              <a:rPr lang="en-US" dirty="0"/>
              <a:t>Managed the HIV/AIDS Health Education Program for the Florida Department of Health in Ft. Lauderdale for seven years. </a:t>
            </a:r>
          </a:p>
        </p:txBody>
      </p:sp>
      <p:sp>
        <p:nvSpPr>
          <p:cNvPr id="5" name="Slide Number Placeholder 4">
            <a:extLst>
              <a:ext uri="{FF2B5EF4-FFF2-40B4-BE49-F238E27FC236}">
                <a16:creationId xmlns:a16="http://schemas.microsoft.com/office/drawing/2014/main" id="{69F75FFC-B678-4E31-A8E1-5B652D5F4BAF}"/>
              </a:ext>
            </a:extLst>
          </p:cNvPr>
          <p:cNvSpPr>
            <a:spLocks noGrp="1"/>
          </p:cNvSpPr>
          <p:nvPr>
            <p:ph type="sldNum" sz="quarter" idx="12"/>
          </p:nvPr>
        </p:nvSpPr>
        <p:spPr/>
        <p:txBody>
          <a:bodyPr/>
          <a:lstStyle/>
          <a:p>
            <a:fld id="{0AB1E767-4ECF-4D9D-BBBF-458554614D12}" type="slidenum">
              <a:rPr lang="en-US" smtClean="0"/>
              <a:t>2</a:t>
            </a:fld>
            <a:endParaRPr lang="en-US"/>
          </a:p>
        </p:txBody>
      </p:sp>
    </p:spTree>
    <p:extLst>
      <p:ext uri="{BB962C8B-B14F-4D97-AF65-F5344CB8AC3E}">
        <p14:creationId xmlns:p14="http://schemas.microsoft.com/office/powerpoint/2010/main" val="250791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2BC6-D961-44D9-BE66-3BD35FF46A98}"/>
              </a:ext>
            </a:extLst>
          </p:cNvPr>
          <p:cNvSpPr>
            <a:spLocks noGrp="1"/>
          </p:cNvSpPr>
          <p:nvPr>
            <p:ph type="title"/>
          </p:nvPr>
        </p:nvSpPr>
        <p:spPr/>
        <p:txBody>
          <a:bodyPr/>
          <a:lstStyle/>
          <a:p>
            <a:r>
              <a:rPr lang="en-US" dirty="0"/>
              <a:t>Employment (1 of 5)</a:t>
            </a:r>
          </a:p>
        </p:txBody>
      </p:sp>
      <p:sp>
        <p:nvSpPr>
          <p:cNvPr id="3" name="Content Placeholder 2">
            <a:extLst>
              <a:ext uri="{FF2B5EF4-FFF2-40B4-BE49-F238E27FC236}">
                <a16:creationId xmlns:a16="http://schemas.microsoft.com/office/drawing/2014/main" id="{29D62871-282A-4003-A1BC-40D5B72B0C9B}"/>
              </a:ext>
            </a:extLst>
          </p:cNvPr>
          <p:cNvSpPr>
            <a:spLocks noGrp="1"/>
          </p:cNvSpPr>
          <p:nvPr>
            <p:ph idx="1"/>
          </p:nvPr>
        </p:nvSpPr>
        <p:spPr/>
        <p:txBody>
          <a:bodyPr/>
          <a:lstStyle/>
          <a:p>
            <a:r>
              <a:rPr lang="en-US" dirty="0"/>
              <a:t>COVID-19 has affected employment for many people</a:t>
            </a:r>
          </a:p>
          <a:p>
            <a:r>
              <a:rPr lang="en-US" dirty="0"/>
              <a:t>It’s important to know your rights and resources to reduce stress</a:t>
            </a:r>
          </a:p>
          <a:p>
            <a:r>
              <a:rPr lang="en-US" dirty="0"/>
              <a:t>Title I of the </a:t>
            </a:r>
            <a:r>
              <a:rPr lang="en-US" b="1" dirty="0"/>
              <a:t>Americans with Disabilities Act (ADA) </a:t>
            </a:r>
            <a:r>
              <a:rPr lang="en-US" dirty="0"/>
              <a:t>of 1990 prohibits discrimination in the workplace.  Title I has been designed to address and remove barriers to employment so individuals with disabilities can enjoy the same employment opportunities as people without disabilities.</a:t>
            </a:r>
          </a:p>
          <a:p>
            <a:r>
              <a:rPr lang="en-US" dirty="0"/>
              <a:t>A qualified individual with a disability has a right to engage in America’s workforce free of discrimination by businesses with 15 or more employees</a:t>
            </a:r>
          </a:p>
        </p:txBody>
      </p:sp>
      <p:sp>
        <p:nvSpPr>
          <p:cNvPr id="4" name="Slide Number Placeholder 3">
            <a:extLst>
              <a:ext uri="{FF2B5EF4-FFF2-40B4-BE49-F238E27FC236}">
                <a16:creationId xmlns:a16="http://schemas.microsoft.com/office/drawing/2014/main" id="{09BF72A0-AA9D-4E66-B50C-3B962EBD88D9}"/>
              </a:ext>
            </a:extLst>
          </p:cNvPr>
          <p:cNvSpPr>
            <a:spLocks noGrp="1"/>
          </p:cNvSpPr>
          <p:nvPr>
            <p:ph type="sldNum" sz="quarter" idx="12"/>
          </p:nvPr>
        </p:nvSpPr>
        <p:spPr/>
        <p:txBody>
          <a:bodyPr/>
          <a:lstStyle/>
          <a:p>
            <a:fld id="{0AB1E767-4ECF-4D9D-BBBF-458554614D12}" type="slidenum">
              <a:rPr lang="en-US" smtClean="0"/>
              <a:t>20</a:t>
            </a:fld>
            <a:endParaRPr lang="en-US"/>
          </a:p>
        </p:txBody>
      </p:sp>
    </p:spTree>
    <p:extLst>
      <p:ext uri="{BB962C8B-B14F-4D97-AF65-F5344CB8AC3E}">
        <p14:creationId xmlns:p14="http://schemas.microsoft.com/office/powerpoint/2010/main" val="215695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8004-D922-426F-826B-C55FF54DC9A9}"/>
              </a:ext>
            </a:extLst>
          </p:cNvPr>
          <p:cNvSpPr>
            <a:spLocks noGrp="1"/>
          </p:cNvSpPr>
          <p:nvPr>
            <p:ph type="title"/>
          </p:nvPr>
        </p:nvSpPr>
        <p:spPr/>
        <p:txBody>
          <a:bodyPr/>
          <a:lstStyle/>
          <a:p>
            <a:r>
              <a:rPr lang="en-US" dirty="0"/>
              <a:t>Employment (2 of 5)</a:t>
            </a:r>
          </a:p>
        </p:txBody>
      </p:sp>
      <p:sp>
        <p:nvSpPr>
          <p:cNvPr id="3" name="Content Placeholder 2">
            <a:extLst>
              <a:ext uri="{FF2B5EF4-FFF2-40B4-BE49-F238E27FC236}">
                <a16:creationId xmlns:a16="http://schemas.microsoft.com/office/drawing/2014/main" id="{AAEA8E25-9892-42F6-BFA0-49BD4436D189}"/>
              </a:ext>
            </a:extLst>
          </p:cNvPr>
          <p:cNvSpPr>
            <a:spLocks noGrp="1"/>
          </p:cNvSpPr>
          <p:nvPr>
            <p:ph idx="1"/>
          </p:nvPr>
        </p:nvSpPr>
        <p:spPr/>
        <p:txBody>
          <a:bodyPr/>
          <a:lstStyle/>
          <a:p>
            <a:r>
              <a:rPr lang="en-US" dirty="0"/>
              <a:t>For additional information on the ADA and reasonable accommodations, visit these websites:</a:t>
            </a:r>
          </a:p>
          <a:p>
            <a:r>
              <a:rPr lang="en-US" dirty="0"/>
              <a:t>Equal Employment Opportunity Commission (EEOC) </a:t>
            </a:r>
            <a:r>
              <a:rPr lang="en-US" dirty="0">
                <a:hlinkClick r:id="rId2"/>
              </a:rPr>
              <a:t>https://www.eeoc.gov/</a:t>
            </a:r>
            <a:endParaRPr lang="en-US" dirty="0"/>
          </a:p>
          <a:p>
            <a:r>
              <a:rPr lang="en-US" dirty="0"/>
              <a:t>Job Accommodation Network (JAN) </a:t>
            </a:r>
            <a:r>
              <a:rPr lang="en-US" dirty="0">
                <a:hlinkClick r:id="rId3"/>
              </a:rPr>
              <a:t>https://askjan.org/</a:t>
            </a:r>
            <a:endParaRPr lang="en-US" dirty="0"/>
          </a:p>
          <a:p>
            <a:r>
              <a:rPr lang="en-US" dirty="0"/>
              <a:t>The U.S. Department of Justice ADA Technical Assistance Program </a:t>
            </a:r>
            <a:r>
              <a:rPr lang="en-US" dirty="0">
                <a:hlinkClick r:id="rId4"/>
              </a:rPr>
              <a:t>https://www.ada.gov/</a:t>
            </a:r>
            <a:endParaRPr lang="en-US" dirty="0"/>
          </a:p>
          <a:p>
            <a:r>
              <a:rPr lang="en-US" dirty="0"/>
              <a:t>The Able Trust  </a:t>
            </a:r>
            <a:r>
              <a:rPr lang="en-US" dirty="0">
                <a:hlinkClick r:id="rId5"/>
              </a:rPr>
              <a:t>http://www.abletrust.org/</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A290540-D275-4A20-9E64-33FE74FEB576}"/>
              </a:ext>
            </a:extLst>
          </p:cNvPr>
          <p:cNvSpPr>
            <a:spLocks noGrp="1"/>
          </p:cNvSpPr>
          <p:nvPr>
            <p:ph type="sldNum" sz="quarter" idx="12"/>
          </p:nvPr>
        </p:nvSpPr>
        <p:spPr/>
        <p:txBody>
          <a:bodyPr/>
          <a:lstStyle/>
          <a:p>
            <a:fld id="{0AB1E767-4ECF-4D9D-BBBF-458554614D12}" type="slidenum">
              <a:rPr lang="en-US" smtClean="0"/>
              <a:t>21</a:t>
            </a:fld>
            <a:endParaRPr lang="en-US"/>
          </a:p>
        </p:txBody>
      </p:sp>
    </p:spTree>
    <p:extLst>
      <p:ext uri="{BB962C8B-B14F-4D97-AF65-F5344CB8AC3E}">
        <p14:creationId xmlns:p14="http://schemas.microsoft.com/office/powerpoint/2010/main" val="3870358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77A1-8FE3-45A7-B0AA-F74A131397D2}"/>
              </a:ext>
            </a:extLst>
          </p:cNvPr>
          <p:cNvSpPr>
            <a:spLocks noGrp="1"/>
          </p:cNvSpPr>
          <p:nvPr>
            <p:ph type="title"/>
          </p:nvPr>
        </p:nvSpPr>
        <p:spPr/>
        <p:txBody>
          <a:bodyPr/>
          <a:lstStyle/>
          <a:p>
            <a:r>
              <a:rPr lang="en-US" dirty="0"/>
              <a:t>Employment (3 of 5)</a:t>
            </a:r>
          </a:p>
        </p:txBody>
      </p:sp>
      <p:sp>
        <p:nvSpPr>
          <p:cNvPr id="3" name="Content Placeholder 2">
            <a:extLst>
              <a:ext uri="{FF2B5EF4-FFF2-40B4-BE49-F238E27FC236}">
                <a16:creationId xmlns:a16="http://schemas.microsoft.com/office/drawing/2014/main" id="{4E9DCBE0-DCCF-431C-B0A1-74721992C055}"/>
              </a:ext>
            </a:extLst>
          </p:cNvPr>
          <p:cNvSpPr>
            <a:spLocks noGrp="1"/>
          </p:cNvSpPr>
          <p:nvPr>
            <p:ph idx="1"/>
          </p:nvPr>
        </p:nvSpPr>
        <p:spPr/>
        <p:txBody>
          <a:bodyPr/>
          <a:lstStyle/>
          <a:p>
            <a:r>
              <a:rPr lang="en-US" dirty="0"/>
              <a:t>The Florida Alliance for Assistive Services and Technology (FAAST) </a:t>
            </a:r>
            <a:r>
              <a:rPr lang="en-US" dirty="0">
                <a:hlinkClick r:id="rId2"/>
              </a:rPr>
              <a:t>https://faast.org/</a:t>
            </a:r>
            <a:endParaRPr lang="en-US" dirty="0"/>
          </a:p>
          <a:p>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DAAA408-3ED2-425D-970A-4CF8860B9E9C}"/>
              </a:ext>
            </a:extLst>
          </p:cNvPr>
          <p:cNvSpPr>
            <a:spLocks noGrp="1"/>
          </p:cNvSpPr>
          <p:nvPr>
            <p:ph type="sldNum" sz="quarter" idx="12"/>
          </p:nvPr>
        </p:nvSpPr>
        <p:spPr/>
        <p:txBody>
          <a:bodyPr/>
          <a:lstStyle/>
          <a:p>
            <a:fld id="{0AB1E767-4ECF-4D9D-BBBF-458554614D12}" type="slidenum">
              <a:rPr lang="en-US" smtClean="0"/>
              <a:t>22</a:t>
            </a:fld>
            <a:endParaRPr lang="en-US"/>
          </a:p>
        </p:txBody>
      </p:sp>
    </p:spTree>
    <p:extLst>
      <p:ext uri="{BB962C8B-B14F-4D97-AF65-F5344CB8AC3E}">
        <p14:creationId xmlns:p14="http://schemas.microsoft.com/office/powerpoint/2010/main" val="315884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7E5B-66A2-422D-AF08-2178B76435E4}"/>
              </a:ext>
            </a:extLst>
          </p:cNvPr>
          <p:cNvSpPr>
            <a:spLocks noGrp="1"/>
          </p:cNvSpPr>
          <p:nvPr>
            <p:ph type="title"/>
          </p:nvPr>
        </p:nvSpPr>
        <p:spPr/>
        <p:txBody>
          <a:bodyPr/>
          <a:lstStyle/>
          <a:p>
            <a:r>
              <a:rPr lang="en-US" dirty="0"/>
              <a:t>Employment (4 of 5) </a:t>
            </a:r>
          </a:p>
        </p:txBody>
      </p:sp>
      <p:sp>
        <p:nvSpPr>
          <p:cNvPr id="3" name="Content Placeholder 2">
            <a:extLst>
              <a:ext uri="{FF2B5EF4-FFF2-40B4-BE49-F238E27FC236}">
                <a16:creationId xmlns:a16="http://schemas.microsoft.com/office/drawing/2014/main" id="{8561D316-6DA7-4BD0-B123-9945519DE68A}"/>
              </a:ext>
            </a:extLst>
          </p:cNvPr>
          <p:cNvSpPr>
            <a:spLocks noGrp="1"/>
          </p:cNvSpPr>
          <p:nvPr>
            <p:ph idx="1"/>
          </p:nvPr>
        </p:nvSpPr>
        <p:spPr/>
        <p:txBody>
          <a:bodyPr/>
          <a:lstStyle/>
          <a:p>
            <a:r>
              <a:rPr lang="en-US" dirty="0"/>
              <a:t>The Division of Vocational Rehabilitation (DVR) and the Division of Blind Services (DBS) is Florida’s largest employment program serving the needs of Floridians with disabilities</a:t>
            </a:r>
          </a:p>
          <a:p>
            <a:r>
              <a:rPr lang="en-US" dirty="0"/>
              <a:t>Both programs provide an array of employment supports and job placement assistance to eligible individuals with disabilities</a:t>
            </a:r>
          </a:p>
          <a:p>
            <a:r>
              <a:rPr lang="en-US" dirty="0"/>
              <a:t>Services are individualized and based on a person’s needs and employment goals</a:t>
            </a:r>
          </a:p>
          <a:p>
            <a:r>
              <a:rPr lang="en-US" dirty="0"/>
              <a:t>Division of Vocational Rehabilitation </a:t>
            </a:r>
            <a:r>
              <a:rPr lang="en-US" dirty="0">
                <a:hlinkClick r:id="rId2"/>
              </a:rPr>
              <a:t>http://www.rehabworks.org/</a:t>
            </a:r>
            <a:endParaRPr lang="en-US" dirty="0"/>
          </a:p>
          <a:p>
            <a:r>
              <a:rPr lang="en-US" dirty="0"/>
              <a:t>Division of Blind Services </a:t>
            </a:r>
            <a:r>
              <a:rPr lang="en-US" dirty="0">
                <a:hlinkClick r:id="rId3"/>
              </a:rPr>
              <a:t>http://dbs.myflorida.com/</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F3F287-9AE3-4C06-B529-684A6CC981DB}"/>
              </a:ext>
            </a:extLst>
          </p:cNvPr>
          <p:cNvSpPr>
            <a:spLocks noGrp="1"/>
          </p:cNvSpPr>
          <p:nvPr>
            <p:ph type="sldNum" sz="quarter" idx="12"/>
          </p:nvPr>
        </p:nvSpPr>
        <p:spPr/>
        <p:txBody>
          <a:bodyPr/>
          <a:lstStyle/>
          <a:p>
            <a:fld id="{0AB1E767-4ECF-4D9D-BBBF-458554614D12}" type="slidenum">
              <a:rPr lang="en-US" smtClean="0"/>
              <a:t>23</a:t>
            </a:fld>
            <a:endParaRPr lang="en-US"/>
          </a:p>
        </p:txBody>
      </p:sp>
    </p:spTree>
    <p:extLst>
      <p:ext uri="{BB962C8B-B14F-4D97-AF65-F5344CB8AC3E}">
        <p14:creationId xmlns:p14="http://schemas.microsoft.com/office/powerpoint/2010/main" val="3444977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C00B-80BE-4FA1-87EE-072870325DA6}"/>
              </a:ext>
            </a:extLst>
          </p:cNvPr>
          <p:cNvSpPr>
            <a:spLocks noGrp="1"/>
          </p:cNvSpPr>
          <p:nvPr>
            <p:ph type="title"/>
          </p:nvPr>
        </p:nvSpPr>
        <p:spPr/>
        <p:txBody>
          <a:bodyPr/>
          <a:lstStyle/>
          <a:p>
            <a:r>
              <a:rPr lang="en-US" dirty="0"/>
              <a:t>Employment (5 of 5)</a:t>
            </a:r>
          </a:p>
        </p:txBody>
      </p:sp>
      <p:sp>
        <p:nvSpPr>
          <p:cNvPr id="3" name="Content Placeholder 2">
            <a:extLst>
              <a:ext uri="{FF2B5EF4-FFF2-40B4-BE49-F238E27FC236}">
                <a16:creationId xmlns:a16="http://schemas.microsoft.com/office/drawing/2014/main" id="{232BC2AA-BC55-474F-932F-9780D0D5DB43}"/>
              </a:ext>
            </a:extLst>
          </p:cNvPr>
          <p:cNvSpPr>
            <a:spLocks noGrp="1"/>
          </p:cNvSpPr>
          <p:nvPr>
            <p:ph idx="1"/>
          </p:nvPr>
        </p:nvSpPr>
        <p:spPr/>
        <p:txBody>
          <a:bodyPr/>
          <a:lstStyle/>
          <a:p>
            <a:r>
              <a:rPr lang="en-US" dirty="0"/>
              <a:t>Contact the following organizations if you are looking for a job:</a:t>
            </a:r>
          </a:p>
          <a:p>
            <a:r>
              <a:rPr lang="en-US" dirty="0" err="1"/>
              <a:t>EmployFlorida</a:t>
            </a:r>
            <a:r>
              <a:rPr lang="en-US" dirty="0"/>
              <a:t> </a:t>
            </a:r>
            <a:r>
              <a:rPr lang="en-US" dirty="0">
                <a:hlinkClick r:id="rId2"/>
              </a:rPr>
              <a:t>https://www.employflorida.com/vosnet/Default.aspx</a:t>
            </a:r>
            <a:endParaRPr lang="en-US" dirty="0"/>
          </a:p>
          <a:p>
            <a:r>
              <a:rPr lang="en-US" dirty="0"/>
              <a:t>The Employer Assistance &amp; Recruiting Network (EARN) </a:t>
            </a:r>
            <a:r>
              <a:rPr lang="en-US" dirty="0">
                <a:hlinkClick r:id="rId3"/>
              </a:rPr>
              <a:t>https://askearn.org/</a:t>
            </a:r>
            <a:endParaRPr lang="en-US" dirty="0"/>
          </a:p>
          <a:p>
            <a:r>
              <a:rPr lang="en-US" dirty="0"/>
              <a:t>ABLE </a:t>
            </a:r>
            <a:r>
              <a:rPr lang="en-US" dirty="0">
                <a:hlinkClick r:id="rId4"/>
              </a:rPr>
              <a:t>https://www.ableunited.com/</a:t>
            </a:r>
            <a:endParaRPr lang="en-US" dirty="0"/>
          </a:p>
          <a:p>
            <a:r>
              <a:rPr lang="en-US" dirty="0"/>
              <a:t>The Chamber of Commerce for Persons with Disabilities, Inc. </a:t>
            </a:r>
            <a:r>
              <a:rPr lang="en-US" dirty="0">
                <a:hlinkClick r:id="rId5"/>
              </a:rPr>
              <a:t>http://disabilitychamber.org/</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26C07D9-9FBB-47C9-A897-678A3E24949A}"/>
              </a:ext>
            </a:extLst>
          </p:cNvPr>
          <p:cNvSpPr>
            <a:spLocks noGrp="1"/>
          </p:cNvSpPr>
          <p:nvPr>
            <p:ph type="sldNum" sz="quarter" idx="12"/>
          </p:nvPr>
        </p:nvSpPr>
        <p:spPr/>
        <p:txBody>
          <a:bodyPr/>
          <a:lstStyle/>
          <a:p>
            <a:fld id="{0AB1E767-4ECF-4D9D-BBBF-458554614D12}" type="slidenum">
              <a:rPr lang="en-US" smtClean="0"/>
              <a:t>24</a:t>
            </a:fld>
            <a:endParaRPr lang="en-US"/>
          </a:p>
        </p:txBody>
      </p:sp>
    </p:spTree>
    <p:extLst>
      <p:ext uri="{BB962C8B-B14F-4D97-AF65-F5344CB8AC3E}">
        <p14:creationId xmlns:p14="http://schemas.microsoft.com/office/powerpoint/2010/main" val="74600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AF21-D9D0-4052-A5B0-2CDEA2BB3588}"/>
              </a:ext>
            </a:extLst>
          </p:cNvPr>
          <p:cNvSpPr>
            <a:spLocks noGrp="1"/>
          </p:cNvSpPr>
          <p:nvPr>
            <p:ph type="title"/>
          </p:nvPr>
        </p:nvSpPr>
        <p:spPr/>
        <p:txBody>
          <a:bodyPr/>
          <a:lstStyle/>
          <a:p>
            <a:r>
              <a:rPr lang="en-US" dirty="0"/>
              <a:t>Websites</a:t>
            </a:r>
          </a:p>
        </p:txBody>
      </p:sp>
      <p:sp>
        <p:nvSpPr>
          <p:cNvPr id="3" name="Content Placeholder 2">
            <a:extLst>
              <a:ext uri="{FF2B5EF4-FFF2-40B4-BE49-F238E27FC236}">
                <a16:creationId xmlns:a16="http://schemas.microsoft.com/office/drawing/2014/main" id="{4FF04F54-C126-4DCD-9414-80A77BA78B5A}"/>
              </a:ext>
            </a:extLst>
          </p:cNvPr>
          <p:cNvSpPr>
            <a:spLocks noGrp="1"/>
          </p:cNvSpPr>
          <p:nvPr>
            <p:ph idx="1"/>
          </p:nvPr>
        </p:nvSpPr>
        <p:spPr/>
        <p:txBody>
          <a:bodyPr/>
          <a:lstStyle/>
          <a:p>
            <a:r>
              <a:rPr lang="en-US" dirty="0">
                <a:hlinkClick r:id="rId2"/>
              </a:rPr>
              <a:t>https://www.nih.gov/</a:t>
            </a:r>
            <a:endParaRPr lang="en-US" dirty="0"/>
          </a:p>
          <a:p>
            <a:r>
              <a:rPr lang="en-US" dirty="0">
                <a:hlinkClick r:id="rId3"/>
              </a:rPr>
              <a:t>https://www.nami.org/Home</a:t>
            </a:r>
            <a:endParaRPr lang="en-US" dirty="0"/>
          </a:p>
          <a:p>
            <a:r>
              <a:rPr lang="en-US" dirty="0">
                <a:hlinkClick r:id="rId4"/>
              </a:rPr>
              <a:t>https://www.ptsd.va.gov/understand/awareness/ptsd_treatment_works.asp</a:t>
            </a:r>
            <a:endParaRPr lang="en-US" dirty="0"/>
          </a:p>
          <a:p>
            <a:r>
              <a:rPr lang="en-US" dirty="0">
                <a:hlinkClick r:id="rId5"/>
              </a:rPr>
              <a:t>https://adaa.org/</a:t>
            </a:r>
            <a:endParaRPr lang="en-US" dirty="0"/>
          </a:p>
          <a:p>
            <a:r>
              <a:rPr lang="en-US" dirty="0">
                <a:hlinkClick r:id="rId6"/>
              </a:rPr>
              <a:t>https://familycafe.net/</a:t>
            </a:r>
            <a:endParaRPr lang="en-US" dirty="0"/>
          </a:p>
          <a:p>
            <a:r>
              <a:rPr lang="en-US" dirty="0">
                <a:hlinkClick r:id="rId7"/>
              </a:rPr>
              <a:t>https://disabilityrightsflorida.org/</a:t>
            </a:r>
            <a:endParaRPr lang="en-US" dirty="0"/>
          </a:p>
          <a:p>
            <a:r>
              <a:rPr lang="en-US" dirty="0">
                <a:hlinkClick r:id="rId8"/>
              </a:rPr>
              <a:t>https://www.apa.org/helpcenter/road-resilience</a:t>
            </a:r>
            <a:endParaRPr lang="en-US" dirty="0"/>
          </a:p>
          <a:p>
            <a:r>
              <a:rPr lang="en-US" dirty="0">
                <a:hlinkClick r:id="rId9"/>
              </a:rPr>
              <a:t>https://www.wrightslaw.com/</a:t>
            </a:r>
            <a:r>
              <a:rPr lang="en-US" dirty="0"/>
              <a:t> </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8981F45-1C67-4BF9-9652-F0F37E6741E3}"/>
              </a:ext>
            </a:extLst>
          </p:cNvPr>
          <p:cNvSpPr>
            <a:spLocks noGrp="1"/>
          </p:cNvSpPr>
          <p:nvPr>
            <p:ph type="sldNum" sz="quarter" idx="12"/>
          </p:nvPr>
        </p:nvSpPr>
        <p:spPr/>
        <p:txBody>
          <a:bodyPr/>
          <a:lstStyle/>
          <a:p>
            <a:fld id="{0AB1E767-4ECF-4D9D-BBBF-458554614D12}" type="slidenum">
              <a:rPr lang="en-US" smtClean="0"/>
              <a:pPr/>
              <a:t>25</a:t>
            </a:fld>
            <a:endParaRPr lang="en-US"/>
          </a:p>
        </p:txBody>
      </p:sp>
    </p:spTree>
    <p:extLst>
      <p:ext uri="{BB962C8B-B14F-4D97-AF65-F5344CB8AC3E}">
        <p14:creationId xmlns:p14="http://schemas.microsoft.com/office/powerpoint/2010/main" val="4114180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DCBCBD-AA6E-4562-9B54-B0EE870BB4C6}"/>
              </a:ext>
            </a:extLst>
          </p:cNvPr>
          <p:cNvSpPr>
            <a:spLocks noGrp="1"/>
          </p:cNvSpPr>
          <p:nvPr>
            <p:ph type="title"/>
          </p:nvPr>
        </p:nvSpPr>
        <p:spPr/>
        <p:txBody>
          <a:bodyPr/>
          <a:lstStyle/>
          <a:p>
            <a:r>
              <a:rPr lang="en-US" dirty="0"/>
              <a:t>2022 Public Input Planning Survey</a:t>
            </a:r>
          </a:p>
        </p:txBody>
      </p:sp>
      <p:sp>
        <p:nvSpPr>
          <p:cNvPr id="5" name="Content Placeholder 4">
            <a:extLst>
              <a:ext uri="{FF2B5EF4-FFF2-40B4-BE49-F238E27FC236}">
                <a16:creationId xmlns:a16="http://schemas.microsoft.com/office/drawing/2014/main" id="{B06C4F3E-EEA8-4FBA-A0C7-ED5442DC2418}"/>
              </a:ext>
            </a:extLst>
          </p:cNvPr>
          <p:cNvSpPr>
            <a:spLocks noGrp="1"/>
          </p:cNvSpPr>
          <p:nvPr>
            <p:ph sz="half" idx="1"/>
          </p:nvPr>
        </p:nvSpPr>
        <p:spPr>
          <a:xfrm>
            <a:off x="838199" y="1638587"/>
            <a:ext cx="5991225" cy="4351338"/>
          </a:xfrm>
        </p:spPr>
        <p:txBody>
          <a:bodyPr/>
          <a:lstStyle/>
          <a:p>
            <a:pPr marL="0" indent="0">
              <a:buNone/>
            </a:pPr>
            <a:r>
              <a:rPr lang="en-US" sz="3200" b="1" dirty="0"/>
              <a:t>Your input matters to us! </a:t>
            </a:r>
          </a:p>
          <a:p>
            <a:pPr marL="0" indent="0">
              <a:buNone/>
            </a:pPr>
            <a:r>
              <a:rPr lang="en-US" sz="2400" dirty="0"/>
              <a:t>Please visit the link below between </a:t>
            </a:r>
            <a:br>
              <a:rPr lang="en-US" sz="2400" dirty="0"/>
            </a:br>
            <a:r>
              <a:rPr lang="en-US" sz="2400" dirty="0"/>
              <a:t>now and July 31, 2021, to complete our annual </a:t>
            </a:r>
            <a:r>
              <a:rPr lang="en-US" sz="2400" b="1" dirty="0"/>
              <a:t>Public Input Planning Survey</a:t>
            </a:r>
            <a:r>
              <a:rPr lang="en-US" sz="2400" dirty="0"/>
              <a:t>.</a:t>
            </a:r>
          </a:p>
          <a:p>
            <a:pPr marL="0" indent="0">
              <a:buNone/>
            </a:pPr>
            <a:r>
              <a:rPr lang="en-US" sz="2400" dirty="0"/>
              <a:t>Your responses will help us plan our </a:t>
            </a:r>
            <a:br>
              <a:rPr lang="en-US" sz="2400" dirty="0"/>
            </a:br>
            <a:r>
              <a:rPr lang="en-US" sz="2400" dirty="0"/>
              <a:t>goals, priorities, and objectives for 2022.</a:t>
            </a:r>
          </a:p>
          <a:p>
            <a:pPr marL="0" indent="0">
              <a:buNone/>
            </a:pPr>
            <a:r>
              <a:rPr lang="en-US" b="1" dirty="0">
                <a:hlinkClick r:id="rId2"/>
              </a:rPr>
              <a:t>www.DisabilityRightsFlorida.org/Survey</a:t>
            </a:r>
            <a:endParaRPr lang="en-US" b="1" dirty="0"/>
          </a:p>
        </p:txBody>
      </p:sp>
    </p:spTree>
    <p:extLst>
      <p:ext uri="{BB962C8B-B14F-4D97-AF65-F5344CB8AC3E}">
        <p14:creationId xmlns:p14="http://schemas.microsoft.com/office/powerpoint/2010/main" val="1192701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899D-66E5-4B1C-A610-F6FE7EC3E69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DACAE07F-DAE8-442F-B35B-F4BB544152C4}"/>
              </a:ext>
            </a:extLst>
          </p:cNvPr>
          <p:cNvSpPr>
            <a:spLocks noGrp="1"/>
          </p:cNvSpPr>
          <p:nvPr>
            <p:ph idx="1"/>
          </p:nvPr>
        </p:nvSpPr>
        <p:spPr/>
        <p:txBody>
          <a:bodyPr/>
          <a:lstStyle/>
          <a:p>
            <a:pPr marL="0" indent="0">
              <a:lnSpc>
                <a:spcPct val="114000"/>
              </a:lnSpc>
              <a:buNone/>
            </a:pPr>
            <a:r>
              <a:rPr lang="en-US" dirty="0"/>
              <a:t>Disability Rights Florida</a:t>
            </a:r>
          </a:p>
          <a:p>
            <a:pPr marL="0" indent="0">
              <a:lnSpc>
                <a:spcPct val="114000"/>
              </a:lnSpc>
              <a:buNone/>
            </a:pPr>
            <a:r>
              <a:rPr lang="en-US" dirty="0"/>
              <a:t>(800) 342-0823</a:t>
            </a:r>
          </a:p>
          <a:p>
            <a:pPr marL="0" indent="0">
              <a:lnSpc>
                <a:spcPct val="114000"/>
              </a:lnSpc>
              <a:buNone/>
            </a:pPr>
            <a:r>
              <a:rPr lang="en-US" dirty="0"/>
              <a:t>2473 Care Drive, Suite #200</a:t>
            </a:r>
            <a:br>
              <a:rPr lang="en-US" dirty="0"/>
            </a:br>
            <a:r>
              <a:rPr lang="en-US" dirty="0"/>
              <a:t>Tallahassee, FL 32308</a:t>
            </a:r>
          </a:p>
          <a:p>
            <a:pPr marL="0" indent="0">
              <a:lnSpc>
                <a:spcPct val="114000"/>
              </a:lnSpc>
              <a:buNone/>
            </a:pPr>
            <a:r>
              <a:rPr lang="en-US" dirty="0">
                <a:hlinkClick r:id="rId2"/>
              </a:rPr>
              <a:t>www.DisabilityRightsFlorida.org</a:t>
            </a:r>
            <a:endParaRPr lang="en-US" dirty="0"/>
          </a:p>
          <a:p>
            <a:endParaRPr lang="en-US" dirty="0"/>
          </a:p>
        </p:txBody>
      </p:sp>
      <p:sp>
        <p:nvSpPr>
          <p:cNvPr id="5" name="Slide Number Placeholder 4">
            <a:extLst>
              <a:ext uri="{FF2B5EF4-FFF2-40B4-BE49-F238E27FC236}">
                <a16:creationId xmlns:a16="http://schemas.microsoft.com/office/drawing/2014/main" id="{82908963-006B-4443-8F18-67729E809038}"/>
              </a:ext>
            </a:extLst>
          </p:cNvPr>
          <p:cNvSpPr>
            <a:spLocks noGrp="1"/>
          </p:cNvSpPr>
          <p:nvPr>
            <p:ph type="sldNum" sz="quarter" idx="12"/>
          </p:nvPr>
        </p:nvSpPr>
        <p:spPr/>
        <p:txBody>
          <a:bodyPr/>
          <a:lstStyle/>
          <a:p>
            <a:fld id="{0AB1E767-4ECF-4D9D-BBBF-458554614D12}" type="slidenum">
              <a:rPr lang="en-US" smtClean="0"/>
              <a:t>27</a:t>
            </a:fld>
            <a:endParaRPr lang="en-US"/>
          </a:p>
        </p:txBody>
      </p:sp>
    </p:spTree>
    <p:extLst>
      <p:ext uri="{BB962C8B-B14F-4D97-AF65-F5344CB8AC3E}">
        <p14:creationId xmlns:p14="http://schemas.microsoft.com/office/powerpoint/2010/main" val="391248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E8E3-5E7F-4DAF-B3DD-059CCEF136BA}"/>
              </a:ext>
            </a:extLst>
          </p:cNvPr>
          <p:cNvSpPr>
            <a:spLocks noGrp="1"/>
          </p:cNvSpPr>
          <p:nvPr>
            <p:ph type="ctrTitle"/>
          </p:nvPr>
        </p:nvSpPr>
        <p:spPr/>
        <p:txBody>
          <a:bodyPr>
            <a:normAutofit/>
          </a:bodyPr>
          <a:lstStyle/>
          <a:p>
            <a:r>
              <a:rPr lang="en-US" sz="4400" dirty="0"/>
              <a:t>Disability Rights Florida</a:t>
            </a:r>
          </a:p>
        </p:txBody>
      </p:sp>
      <p:sp>
        <p:nvSpPr>
          <p:cNvPr id="5" name="Slide Number Placeholder 4">
            <a:extLst>
              <a:ext uri="{FF2B5EF4-FFF2-40B4-BE49-F238E27FC236}">
                <a16:creationId xmlns:a16="http://schemas.microsoft.com/office/drawing/2014/main" id="{5B50C6AF-5FA0-4B15-B03E-2A21AB0D68D5}"/>
              </a:ext>
            </a:extLst>
          </p:cNvPr>
          <p:cNvSpPr>
            <a:spLocks noGrp="1"/>
          </p:cNvSpPr>
          <p:nvPr>
            <p:ph type="sldNum" sz="quarter" idx="12"/>
          </p:nvPr>
        </p:nvSpPr>
        <p:spPr/>
        <p:txBody>
          <a:bodyPr/>
          <a:lstStyle/>
          <a:p>
            <a:fld id="{0AB1E767-4ECF-4D9D-BBBF-458554614D12}" type="slidenum">
              <a:rPr lang="en-US" smtClean="0"/>
              <a:t>3</a:t>
            </a:fld>
            <a:endParaRPr lang="en-US"/>
          </a:p>
        </p:txBody>
      </p:sp>
    </p:spTree>
    <p:extLst>
      <p:ext uri="{BB962C8B-B14F-4D97-AF65-F5344CB8AC3E}">
        <p14:creationId xmlns:p14="http://schemas.microsoft.com/office/powerpoint/2010/main" val="274950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910D-353C-4A4B-850D-0BD54FCBEAE5}"/>
              </a:ext>
            </a:extLst>
          </p:cNvPr>
          <p:cNvSpPr>
            <a:spLocks noGrp="1"/>
          </p:cNvSpPr>
          <p:nvPr>
            <p:ph type="title"/>
          </p:nvPr>
        </p:nvSpPr>
        <p:spPr/>
        <p:txBody>
          <a:bodyPr>
            <a:normAutofit/>
          </a:bodyPr>
          <a:lstStyle/>
          <a:p>
            <a:r>
              <a:rPr lang="en-US" sz="3800" dirty="0"/>
              <a:t>Florida’s Protection and Advocacy Agency</a:t>
            </a:r>
          </a:p>
        </p:txBody>
      </p:sp>
      <p:sp>
        <p:nvSpPr>
          <p:cNvPr id="3" name="Content Placeholder 2">
            <a:extLst>
              <a:ext uri="{FF2B5EF4-FFF2-40B4-BE49-F238E27FC236}">
                <a16:creationId xmlns:a16="http://schemas.microsoft.com/office/drawing/2014/main" id="{B3D6AE9E-2763-4E19-83CB-37AC5B85CC98}"/>
              </a:ext>
            </a:extLst>
          </p:cNvPr>
          <p:cNvSpPr>
            <a:spLocks noGrp="1"/>
          </p:cNvSpPr>
          <p:nvPr>
            <p:ph idx="1"/>
          </p:nvPr>
        </p:nvSpPr>
        <p:spPr/>
        <p:txBody>
          <a:bodyPr/>
          <a:lstStyle/>
          <a:p>
            <a:r>
              <a:rPr lang="en-US" dirty="0"/>
              <a:t>Funding and authority under nine federal programs</a:t>
            </a:r>
          </a:p>
          <a:p>
            <a:r>
              <a:rPr lang="en-US" dirty="0"/>
              <a:t>A not-for-profit corporation since 1987</a:t>
            </a:r>
          </a:p>
          <a:p>
            <a:r>
              <a:rPr lang="en-US" dirty="0"/>
              <a:t>Free and confidential services include:  </a:t>
            </a:r>
          </a:p>
          <a:p>
            <a:r>
              <a:rPr lang="en-US" dirty="0"/>
              <a:t>Information and referral </a:t>
            </a:r>
          </a:p>
          <a:p>
            <a:r>
              <a:rPr lang="en-US" dirty="0"/>
              <a:t>Advocacy, legal representation and negotiation</a:t>
            </a:r>
          </a:p>
          <a:p>
            <a:r>
              <a:rPr lang="en-US" dirty="0"/>
              <a:t>Investigations and facility monitoring</a:t>
            </a:r>
          </a:p>
          <a:p>
            <a:r>
              <a:rPr lang="en-US" dirty="0"/>
              <a:t>Access to education, employment, and independence </a:t>
            </a:r>
          </a:p>
          <a:p>
            <a:r>
              <a:rPr lang="en-US" dirty="0"/>
              <a:t>Elimination of abuse and neglect</a:t>
            </a:r>
          </a:p>
          <a:p>
            <a:r>
              <a:rPr lang="en-US" dirty="0"/>
              <a:t>Offices in Tallahassee, Tampa, Hollywood, Gainesville, and satellite offices</a:t>
            </a:r>
          </a:p>
          <a:p>
            <a:endParaRPr lang="en-US" dirty="0"/>
          </a:p>
          <a:p>
            <a:endParaRPr lang="en-US" dirty="0"/>
          </a:p>
        </p:txBody>
      </p:sp>
      <p:sp>
        <p:nvSpPr>
          <p:cNvPr id="5" name="Slide Number Placeholder 4">
            <a:extLst>
              <a:ext uri="{FF2B5EF4-FFF2-40B4-BE49-F238E27FC236}">
                <a16:creationId xmlns:a16="http://schemas.microsoft.com/office/drawing/2014/main" id="{4F60F196-FA3E-4478-A1A8-89E32180F8BE}"/>
              </a:ext>
            </a:extLst>
          </p:cNvPr>
          <p:cNvSpPr>
            <a:spLocks noGrp="1"/>
          </p:cNvSpPr>
          <p:nvPr>
            <p:ph type="sldNum" sz="quarter" idx="12"/>
          </p:nvPr>
        </p:nvSpPr>
        <p:spPr/>
        <p:txBody>
          <a:bodyPr/>
          <a:lstStyle/>
          <a:p>
            <a:fld id="{0AB1E767-4ECF-4D9D-BBBF-458554614D12}" type="slidenum">
              <a:rPr lang="en-US" smtClean="0"/>
              <a:t>4</a:t>
            </a:fld>
            <a:endParaRPr lang="en-US"/>
          </a:p>
        </p:txBody>
      </p:sp>
    </p:spTree>
    <p:extLst>
      <p:ext uri="{BB962C8B-B14F-4D97-AF65-F5344CB8AC3E}">
        <p14:creationId xmlns:p14="http://schemas.microsoft.com/office/powerpoint/2010/main" val="425477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C04F-D6CE-4E90-AEDF-84A124F37DDD}"/>
              </a:ext>
            </a:extLst>
          </p:cNvPr>
          <p:cNvSpPr>
            <a:spLocks noGrp="1"/>
          </p:cNvSpPr>
          <p:nvPr>
            <p:ph type="title"/>
          </p:nvPr>
        </p:nvSpPr>
        <p:spPr/>
        <p:txBody>
          <a:bodyPr/>
          <a:lstStyle/>
          <a:p>
            <a:r>
              <a:rPr lang="en-US" dirty="0"/>
              <a:t>Our Mission</a:t>
            </a:r>
          </a:p>
        </p:txBody>
      </p:sp>
      <p:sp>
        <p:nvSpPr>
          <p:cNvPr id="3" name="Content Placeholder 2">
            <a:extLst>
              <a:ext uri="{FF2B5EF4-FFF2-40B4-BE49-F238E27FC236}">
                <a16:creationId xmlns:a16="http://schemas.microsoft.com/office/drawing/2014/main" id="{A0596F92-A3E3-439E-ACA8-D5C903236022}"/>
              </a:ext>
            </a:extLst>
          </p:cNvPr>
          <p:cNvSpPr>
            <a:spLocks noGrp="1"/>
          </p:cNvSpPr>
          <p:nvPr>
            <p:ph idx="1"/>
          </p:nvPr>
        </p:nvSpPr>
        <p:spPr/>
        <p:txBody>
          <a:bodyPr/>
          <a:lstStyle/>
          <a:p>
            <a:r>
              <a:rPr lang="en-US" dirty="0"/>
              <a:t>To advance the quality of life, dignity, equality, self determination, and freedom of choice for persons with disabilities through collaboration, education, and advocacy, as well as legal and legislative strategies. </a:t>
            </a:r>
          </a:p>
          <a:p>
            <a:endParaRPr lang="en-US" dirty="0"/>
          </a:p>
        </p:txBody>
      </p:sp>
      <p:sp>
        <p:nvSpPr>
          <p:cNvPr id="5" name="Slide Number Placeholder 4">
            <a:extLst>
              <a:ext uri="{FF2B5EF4-FFF2-40B4-BE49-F238E27FC236}">
                <a16:creationId xmlns:a16="http://schemas.microsoft.com/office/drawing/2014/main" id="{11DB104C-563C-43BA-9242-A1FC4C95D274}"/>
              </a:ext>
            </a:extLst>
          </p:cNvPr>
          <p:cNvSpPr>
            <a:spLocks noGrp="1"/>
          </p:cNvSpPr>
          <p:nvPr>
            <p:ph type="sldNum" sz="quarter" idx="12"/>
          </p:nvPr>
        </p:nvSpPr>
        <p:spPr/>
        <p:txBody>
          <a:bodyPr/>
          <a:lstStyle/>
          <a:p>
            <a:fld id="{0AB1E767-4ECF-4D9D-BBBF-458554614D12}" type="slidenum">
              <a:rPr lang="en-US" smtClean="0"/>
              <a:t>5</a:t>
            </a:fld>
            <a:endParaRPr lang="en-US"/>
          </a:p>
        </p:txBody>
      </p:sp>
    </p:spTree>
    <p:extLst>
      <p:ext uri="{BB962C8B-B14F-4D97-AF65-F5344CB8AC3E}">
        <p14:creationId xmlns:p14="http://schemas.microsoft.com/office/powerpoint/2010/main" val="272628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2015-8494-4346-8C65-DCBB3FE61F22}"/>
              </a:ext>
            </a:extLst>
          </p:cNvPr>
          <p:cNvSpPr>
            <a:spLocks noGrp="1"/>
          </p:cNvSpPr>
          <p:nvPr>
            <p:ph type="ctrTitle"/>
          </p:nvPr>
        </p:nvSpPr>
        <p:spPr/>
        <p:txBody>
          <a:bodyPr>
            <a:normAutofit/>
          </a:bodyPr>
          <a:lstStyle/>
          <a:p>
            <a:r>
              <a:rPr lang="en-US" sz="4400" dirty="0"/>
              <a:t>COVID-19 and Trauma</a:t>
            </a:r>
          </a:p>
        </p:txBody>
      </p:sp>
      <p:sp>
        <p:nvSpPr>
          <p:cNvPr id="4" name="Slide Number Placeholder 3">
            <a:extLst>
              <a:ext uri="{FF2B5EF4-FFF2-40B4-BE49-F238E27FC236}">
                <a16:creationId xmlns:a16="http://schemas.microsoft.com/office/drawing/2014/main" id="{CE36C6F0-11FD-4DC4-82AD-19C6E8F0C0FB}"/>
              </a:ext>
            </a:extLst>
          </p:cNvPr>
          <p:cNvSpPr>
            <a:spLocks noGrp="1"/>
          </p:cNvSpPr>
          <p:nvPr>
            <p:ph type="sldNum" sz="quarter" idx="12"/>
          </p:nvPr>
        </p:nvSpPr>
        <p:spPr/>
        <p:txBody>
          <a:bodyPr/>
          <a:lstStyle/>
          <a:p>
            <a:fld id="{0AB1E767-4ECF-4D9D-BBBF-458554614D12}" type="slidenum">
              <a:rPr lang="en-US" smtClean="0"/>
              <a:t>6</a:t>
            </a:fld>
            <a:endParaRPr lang="en-US"/>
          </a:p>
        </p:txBody>
      </p:sp>
    </p:spTree>
    <p:extLst>
      <p:ext uri="{BB962C8B-B14F-4D97-AF65-F5344CB8AC3E}">
        <p14:creationId xmlns:p14="http://schemas.microsoft.com/office/powerpoint/2010/main" val="406386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ACC1-7D1B-483B-9BA5-29D9AC8F7CA0}"/>
              </a:ext>
            </a:extLst>
          </p:cNvPr>
          <p:cNvSpPr>
            <a:spLocks noGrp="1"/>
          </p:cNvSpPr>
          <p:nvPr>
            <p:ph type="title"/>
          </p:nvPr>
        </p:nvSpPr>
        <p:spPr/>
        <p:txBody>
          <a:bodyPr/>
          <a:lstStyle/>
          <a:p>
            <a:r>
              <a:rPr lang="en-US" dirty="0"/>
              <a:t>Topics </a:t>
            </a:r>
          </a:p>
        </p:txBody>
      </p:sp>
      <p:sp>
        <p:nvSpPr>
          <p:cNvPr id="3" name="Content Placeholder 2">
            <a:extLst>
              <a:ext uri="{FF2B5EF4-FFF2-40B4-BE49-F238E27FC236}">
                <a16:creationId xmlns:a16="http://schemas.microsoft.com/office/drawing/2014/main" id="{B5851DC7-C686-4C41-AAFC-D2481010541C}"/>
              </a:ext>
            </a:extLst>
          </p:cNvPr>
          <p:cNvSpPr>
            <a:spLocks noGrp="1"/>
          </p:cNvSpPr>
          <p:nvPr>
            <p:ph idx="1"/>
          </p:nvPr>
        </p:nvSpPr>
        <p:spPr/>
        <p:txBody>
          <a:bodyPr/>
          <a:lstStyle/>
          <a:p>
            <a:r>
              <a:rPr lang="en-US" sz="2800" dirty="0"/>
              <a:t>COVID-19, Trauma, and Mental Health</a:t>
            </a:r>
          </a:p>
          <a:p>
            <a:r>
              <a:rPr lang="en-US" sz="2800" dirty="0"/>
              <a:t>Coping Strategies</a:t>
            </a:r>
          </a:p>
          <a:p>
            <a:r>
              <a:rPr lang="en-US" sz="2800" dirty="0"/>
              <a:t>Special Education</a:t>
            </a:r>
          </a:p>
          <a:p>
            <a:r>
              <a:rPr lang="en-US" sz="2800" dirty="0"/>
              <a:t>Housing</a:t>
            </a:r>
          </a:p>
          <a:p>
            <a:r>
              <a:rPr lang="en-US" sz="2800" dirty="0"/>
              <a:t>Employment</a:t>
            </a:r>
          </a:p>
        </p:txBody>
      </p:sp>
      <p:sp>
        <p:nvSpPr>
          <p:cNvPr id="4" name="Slide Number Placeholder 3">
            <a:extLst>
              <a:ext uri="{FF2B5EF4-FFF2-40B4-BE49-F238E27FC236}">
                <a16:creationId xmlns:a16="http://schemas.microsoft.com/office/drawing/2014/main" id="{B593B752-434A-41DB-924F-5A6238A59845}"/>
              </a:ext>
            </a:extLst>
          </p:cNvPr>
          <p:cNvSpPr>
            <a:spLocks noGrp="1"/>
          </p:cNvSpPr>
          <p:nvPr>
            <p:ph type="sldNum" sz="quarter" idx="12"/>
          </p:nvPr>
        </p:nvSpPr>
        <p:spPr/>
        <p:txBody>
          <a:bodyPr/>
          <a:lstStyle/>
          <a:p>
            <a:fld id="{0AB1E767-4ECF-4D9D-BBBF-458554614D12}" type="slidenum">
              <a:rPr lang="en-US" smtClean="0"/>
              <a:t>7</a:t>
            </a:fld>
            <a:endParaRPr lang="en-US"/>
          </a:p>
        </p:txBody>
      </p:sp>
    </p:spTree>
    <p:extLst>
      <p:ext uri="{BB962C8B-B14F-4D97-AF65-F5344CB8AC3E}">
        <p14:creationId xmlns:p14="http://schemas.microsoft.com/office/powerpoint/2010/main" val="84049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CD932-F477-4FA9-A4D5-27DDF6828DDA}"/>
              </a:ext>
            </a:extLst>
          </p:cNvPr>
          <p:cNvSpPr>
            <a:spLocks noGrp="1"/>
          </p:cNvSpPr>
          <p:nvPr>
            <p:ph type="title"/>
          </p:nvPr>
        </p:nvSpPr>
        <p:spPr/>
        <p:txBody>
          <a:bodyPr>
            <a:normAutofit/>
          </a:bodyPr>
          <a:lstStyle/>
          <a:p>
            <a:r>
              <a:rPr lang="en-US" sz="3600" dirty="0"/>
              <a:t>COVID-19, Trauma, and Mental Health(1 of 3)</a:t>
            </a:r>
          </a:p>
        </p:txBody>
      </p:sp>
      <p:sp>
        <p:nvSpPr>
          <p:cNvPr id="3" name="Content Placeholder 2">
            <a:extLst>
              <a:ext uri="{FF2B5EF4-FFF2-40B4-BE49-F238E27FC236}">
                <a16:creationId xmlns:a16="http://schemas.microsoft.com/office/drawing/2014/main" id="{CB3CB63D-4B7D-451B-8164-69A806251BB8}"/>
              </a:ext>
            </a:extLst>
          </p:cNvPr>
          <p:cNvSpPr>
            <a:spLocks noGrp="1"/>
          </p:cNvSpPr>
          <p:nvPr>
            <p:ph idx="1"/>
          </p:nvPr>
        </p:nvSpPr>
        <p:spPr/>
        <p:txBody>
          <a:bodyPr/>
          <a:lstStyle/>
          <a:p>
            <a:r>
              <a:rPr lang="en-US" dirty="0"/>
              <a:t>COVID-19 is an extraordinary stressful event that has affected everyone</a:t>
            </a:r>
          </a:p>
          <a:p>
            <a:r>
              <a:rPr lang="en-US" dirty="0"/>
              <a:t>Trauma is a deeply distressing and disturbing experience</a:t>
            </a:r>
          </a:p>
          <a:p>
            <a:r>
              <a:rPr lang="en-US" dirty="0"/>
              <a:t>COVID-19 can cause traumatic experiences or intensify previous traumas</a:t>
            </a:r>
          </a:p>
          <a:p>
            <a:r>
              <a:rPr lang="en-US" dirty="0"/>
              <a:t>Many of us are experiencing isolation and loss</a:t>
            </a:r>
          </a:p>
          <a:p>
            <a:r>
              <a:rPr lang="en-US" dirty="0"/>
              <a:t>We may be having overwhelming, misunderstood, and uncontrollable emotions and anxiety that won’t go away</a:t>
            </a:r>
          </a:p>
          <a:p>
            <a:r>
              <a:rPr lang="en-US" dirty="0"/>
              <a:t>We are not alone in our thoughts, feelings, and experiences</a:t>
            </a:r>
          </a:p>
        </p:txBody>
      </p:sp>
      <p:sp>
        <p:nvSpPr>
          <p:cNvPr id="4" name="Slide Number Placeholder 3">
            <a:extLst>
              <a:ext uri="{FF2B5EF4-FFF2-40B4-BE49-F238E27FC236}">
                <a16:creationId xmlns:a16="http://schemas.microsoft.com/office/drawing/2014/main" id="{F38311C1-78A5-4F74-93C9-7C1BD675E13E}"/>
              </a:ext>
            </a:extLst>
          </p:cNvPr>
          <p:cNvSpPr>
            <a:spLocks noGrp="1"/>
          </p:cNvSpPr>
          <p:nvPr>
            <p:ph type="sldNum" sz="quarter" idx="12"/>
          </p:nvPr>
        </p:nvSpPr>
        <p:spPr/>
        <p:txBody>
          <a:bodyPr/>
          <a:lstStyle/>
          <a:p>
            <a:fld id="{0AB1E767-4ECF-4D9D-BBBF-458554614D12}" type="slidenum">
              <a:rPr lang="en-US" smtClean="0"/>
              <a:t>8</a:t>
            </a:fld>
            <a:endParaRPr lang="en-US"/>
          </a:p>
        </p:txBody>
      </p:sp>
    </p:spTree>
    <p:extLst>
      <p:ext uri="{BB962C8B-B14F-4D97-AF65-F5344CB8AC3E}">
        <p14:creationId xmlns:p14="http://schemas.microsoft.com/office/powerpoint/2010/main" val="371653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E827-C6AD-465E-B2E2-00A1E28EA1F1}"/>
              </a:ext>
            </a:extLst>
          </p:cNvPr>
          <p:cNvSpPr>
            <a:spLocks noGrp="1"/>
          </p:cNvSpPr>
          <p:nvPr>
            <p:ph type="title"/>
          </p:nvPr>
        </p:nvSpPr>
        <p:spPr/>
        <p:txBody>
          <a:bodyPr>
            <a:normAutofit/>
          </a:bodyPr>
          <a:lstStyle/>
          <a:p>
            <a:r>
              <a:rPr lang="en-US" sz="3600" dirty="0"/>
              <a:t>COVID-19, Trauma, and Mental Health(2 of 3)</a:t>
            </a:r>
          </a:p>
        </p:txBody>
      </p:sp>
      <p:sp>
        <p:nvSpPr>
          <p:cNvPr id="3" name="Content Placeholder 2">
            <a:extLst>
              <a:ext uri="{FF2B5EF4-FFF2-40B4-BE49-F238E27FC236}">
                <a16:creationId xmlns:a16="http://schemas.microsoft.com/office/drawing/2014/main" id="{9AA9C38B-F8C2-4DF6-8DD9-7B837DD3211A}"/>
              </a:ext>
            </a:extLst>
          </p:cNvPr>
          <p:cNvSpPr>
            <a:spLocks noGrp="1"/>
          </p:cNvSpPr>
          <p:nvPr>
            <p:ph idx="1"/>
          </p:nvPr>
        </p:nvSpPr>
        <p:spPr/>
        <p:txBody>
          <a:bodyPr/>
          <a:lstStyle/>
          <a:p>
            <a:r>
              <a:rPr lang="en-US" dirty="0"/>
              <a:t>COVID-19 is causing and increasing anxiety disorders</a:t>
            </a:r>
          </a:p>
          <a:p>
            <a:r>
              <a:rPr lang="en-US" dirty="0"/>
              <a:t>Anxiety may include feeling restless, on-edge, being easily fatigued, difficulty concentrating, being irritable, difficulty controlling feelings of worry, and sleep problems</a:t>
            </a:r>
          </a:p>
          <a:p>
            <a:r>
              <a:rPr lang="en-US" dirty="0"/>
              <a:t>COVID-19 is causing and increasing depression disorders</a:t>
            </a:r>
          </a:p>
          <a:p>
            <a:r>
              <a:rPr lang="en-US" dirty="0"/>
              <a:t>Depression is a constant feeling of sadness, loss of interest or pleasure in daily activities, and problems with sleep, eating, energy, concentration, and self-worth</a:t>
            </a:r>
          </a:p>
          <a:p>
            <a:pPr marL="0" indent="0">
              <a:buNone/>
            </a:pPr>
            <a:endParaRPr lang="en-US" dirty="0"/>
          </a:p>
        </p:txBody>
      </p:sp>
      <p:sp>
        <p:nvSpPr>
          <p:cNvPr id="4" name="Slide Number Placeholder 3">
            <a:extLst>
              <a:ext uri="{FF2B5EF4-FFF2-40B4-BE49-F238E27FC236}">
                <a16:creationId xmlns:a16="http://schemas.microsoft.com/office/drawing/2014/main" id="{2D31532C-7ED0-48D3-900A-063C92DCDBFA}"/>
              </a:ext>
            </a:extLst>
          </p:cNvPr>
          <p:cNvSpPr>
            <a:spLocks noGrp="1"/>
          </p:cNvSpPr>
          <p:nvPr>
            <p:ph type="sldNum" sz="quarter" idx="12"/>
          </p:nvPr>
        </p:nvSpPr>
        <p:spPr/>
        <p:txBody>
          <a:bodyPr/>
          <a:lstStyle/>
          <a:p>
            <a:fld id="{0AB1E767-4ECF-4D9D-BBBF-458554614D12}" type="slidenum">
              <a:rPr lang="en-US" smtClean="0"/>
              <a:t>9</a:t>
            </a:fld>
            <a:endParaRPr lang="en-US"/>
          </a:p>
        </p:txBody>
      </p:sp>
    </p:spTree>
    <p:extLst>
      <p:ext uri="{BB962C8B-B14F-4D97-AF65-F5344CB8AC3E}">
        <p14:creationId xmlns:p14="http://schemas.microsoft.com/office/powerpoint/2010/main" val="1767282925"/>
      </p:ext>
    </p:extLst>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DRF_2019_Light_Theme (1)</Template>
  <TotalTime>481</TotalTime>
  <Words>1750</Words>
  <Application>Microsoft Office PowerPoint</Application>
  <PresentationFormat>Widescreen</PresentationFormat>
  <Paragraphs>165</Paragraphs>
  <Slides>27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Tahoma</vt:lpstr>
      <vt:lpstr>DRF_2019_Light</vt:lpstr>
      <vt:lpstr>DRF_2019_Light</vt:lpstr>
      <vt:lpstr>COVID-19 and Trauma</vt:lpstr>
      <vt:lpstr>Presenter – Pamela Ford</vt:lpstr>
      <vt:lpstr>Disability Rights Florida</vt:lpstr>
      <vt:lpstr>Florida’s Protection and Advocacy Agency</vt:lpstr>
      <vt:lpstr>Our Mission</vt:lpstr>
      <vt:lpstr>COVID-19 and Trauma</vt:lpstr>
      <vt:lpstr>Topics </vt:lpstr>
      <vt:lpstr>COVID-19, Trauma, and Mental Health(1 of 3)</vt:lpstr>
      <vt:lpstr>COVID-19, Trauma, and Mental Health(2 of 3)</vt:lpstr>
      <vt:lpstr>COVID-19, Trauma, and Mental Health(3 of 3) </vt:lpstr>
      <vt:lpstr>Coping Strategies (1 of 2)</vt:lpstr>
      <vt:lpstr>Coping Strategies (2 of 2)</vt:lpstr>
      <vt:lpstr>Special Education (1 of 4)</vt:lpstr>
      <vt:lpstr>Special Education (2 of 4)</vt:lpstr>
      <vt:lpstr>Special Education (3 of 4)</vt:lpstr>
      <vt:lpstr>Special Education (4 of 4)</vt:lpstr>
      <vt:lpstr>Housing (1 of 3)</vt:lpstr>
      <vt:lpstr>Housing (2 of 3)</vt:lpstr>
      <vt:lpstr>Housing (3 of 3)</vt:lpstr>
      <vt:lpstr>Employment (1 of 5)</vt:lpstr>
      <vt:lpstr>Employment (2 of 5)</vt:lpstr>
      <vt:lpstr>Employment (3 of 5)</vt:lpstr>
      <vt:lpstr>Employment (4 of 5) </vt:lpstr>
      <vt:lpstr>Employment (5 of 5)</vt:lpstr>
      <vt:lpstr>Websites</vt:lpstr>
      <vt:lpstr>2022 Public Input Planning Survey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Ford</dc:creator>
  <cp:lastModifiedBy>Keith Casebonne</cp:lastModifiedBy>
  <cp:revision>93</cp:revision>
  <dcterms:created xsi:type="dcterms:W3CDTF">2019-05-20T22:17:10Z</dcterms:created>
  <dcterms:modified xsi:type="dcterms:W3CDTF">2021-05-06T14:25:59Z</dcterms:modified>
</cp:coreProperties>
</file>